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9" r:id="rId5"/>
    <p:sldId id="261" r:id="rId6"/>
    <p:sldId id="262" r:id="rId7"/>
    <p:sldId id="263" r:id="rId8"/>
    <p:sldId id="266" r:id="rId9"/>
    <p:sldId id="258" r:id="rId10"/>
    <p:sldId id="264" r:id="rId11"/>
    <p:sldId id="265"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81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4094922"/>
            <a:ext cx="6858000" cy="1162878"/>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184408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3647748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1529128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407588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501342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992066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1200232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2863258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1657856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1185357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14F16-676D-4602-8BA6-0C7AAA02C98E}" type="datetimeFigureOut">
              <a:rPr lang="en-US" smtClean="0"/>
              <a:t>1/11/2014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4F9F4B-2D86-4590-A24F-8AFA80E3A961}" type="slidenum">
              <a:rPr lang="en-US" smtClean="0"/>
              <a:t>‹#›</a:t>
            </a:fld>
            <a:endParaRPr lang="en-US" dirty="0"/>
          </a:p>
        </p:txBody>
      </p:sp>
    </p:spTree>
    <p:extLst>
      <p:ext uri="{BB962C8B-B14F-4D97-AF65-F5344CB8AC3E}">
        <p14:creationId xmlns:p14="http://schemas.microsoft.com/office/powerpoint/2010/main" val="262859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6614F16-676D-4602-8BA6-0C7AAA02C98E}" type="datetimeFigureOut">
              <a:rPr lang="en-US" smtClean="0"/>
              <a:t>1/11/2014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4F9F4B-2D86-4590-A24F-8AFA80E3A961}" type="slidenum">
              <a:rPr lang="en-US" smtClean="0"/>
              <a:t>‹#›</a:t>
            </a:fld>
            <a:endParaRPr lang="en-US" dirty="0"/>
          </a:p>
        </p:txBody>
      </p:sp>
    </p:spTree>
    <p:extLst>
      <p:ext uri="{BB962C8B-B14F-4D97-AF65-F5344CB8AC3E}">
        <p14:creationId xmlns:p14="http://schemas.microsoft.com/office/powerpoint/2010/main" val="6914860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54726" y="1356825"/>
            <a:ext cx="6858000" cy="2387600"/>
          </a:xfrm>
        </p:spPr>
        <p:txBody>
          <a:bodyPr anchor="ctr"/>
          <a:lstStyle/>
          <a:p>
            <a:r>
              <a:rPr lang="en-US" dirty="0" smtClean="0"/>
              <a:t/>
            </a:r>
            <a:br>
              <a:rPr lang="en-US" dirty="0" smtClean="0"/>
            </a:br>
            <a:r>
              <a:rPr lang="en-US" dirty="0" smtClean="0"/>
              <a:t>Youth Workers</a:t>
            </a:r>
            <a:endParaRPr lang="en-US" dirty="0"/>
          </a:p>
        </p:txBody>
      </p:sp>
      <p:sp>
        <p:nvSpPr>
          <p:cNvPr id="3" name="Subtitle 2"/>
          <p:cNvSpPr>
            <a:spLocks noGrp="1"/>
          </p:cNvSpPr>
          <p:nvPr>
            <p:ph type="subTitle" idx="1"/>
          </p:nvPr>
        </p:nvSpPr>
        <p:spPr/>
        <p:txBody>
          <a:bodyPr>
            <a:normAutofit lnSpcReduction="10000"/>
          </a:bodyPr>
          <a:lstStyle/>
          <a:p>
            <a:r>
              <a:rPr lang="en-US" dirty="0"/>
              <a:t>"As each has received a gift, use it to </a:t>
            </a:r>
            <a:r>
              <a:rPr lang="en-US" b="1" i="1" dirty="0">
                <a:effectLst>
                  <a:outerShdw blurRad="38100" dist="38100" dir="2700000" algn="tl">
                    <a:srgbClr val="000000">
                      <a:alpha val="43137"/>
                    </a:srgbClr>
                  </a:outerShdw>
                </a:effectLst>
              </a:rPr>
              <a:t>SERVE</a:t>
            </a:r>
            <a:r>
              <a:rPr lang="en-US" dirty="0"/>
              <a:t> one another, as good stewards of God’s varied grace." </a:t>
            </a:r>
            <a:endParaRPr lang="en-US" dirty="0" smtClean="0"/>
          </a:p>
          <a:p>
            <a:r>
              <a:rPr lang="en-US" dirty="0" smtClean="0"/>
              <a:t>1 </a:t>
            </a:r>
            <a:r>
              <a:rPr lang="en-US" dirty="0"/>
              <a:t>Peter 4:10 (</a:t>
            </a:r>
            <a:r>
              <a:rPr lang="en-US" dirty="0" smtClean="0"/>
              <a:t>ESV)</a:t>
            </a:r>
            <a:endParaRPr lang="en-US" dirty="0"/>
          </a:p>
        </p:txBody>
      </p:sp>
      <p:sp>
        <p:nvSpPr>
          <p:cNvPr id="4" name="Rectangle 3"/>
          <p:cNvSpPr/>
          <p:nvPr/>
        </p:nvSpPr>
        <p:spPr>
          <a:xfrm>
            <a:off x="2818147" y="1091643"/>
            <a:ext cx="353115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Think 2014</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84158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Servitude</a:t>
            </a:r>
            <a:endParaRPr lang="en-US" dirty="0"/>
          </a:p>
        </p:txBody>
      </p:sp>
      <p:sp>
        <p:nvSpPr>
          <p:cNvPr id="3" name="Content Placeholder 2"/>
          <p:cNvSpPr>
            <a:spLocks noGrp="1"/>
          </p:cNvSpPr>
          <p:nvPr>
            <p:ph idx="1"/>
          </p:nvPr>
        </p:nvSpPr>
        <p:spPr/>
        <p:txBody>
          <a:bodyPr/>
          <a:lstStyle/>
          <a:p>
            <a:r>
              <a:rPr lang="en-US" dirty="0"/>
              <a:t>There are different types of servants:</a:t>
            </a:r>
          </a:p>
          <a:p>
            <a:pPr lvl="1"/>
            <a:r>
              <a:rPr lang="en-US" dirty="0"/>
              <a:t>Does things with gladness not expecting anything in return</a:t>
            </a:r>
          </a:p>
          <a:p>
            <a:pPr lvl="1"/>
            <a:r>
              <a:rPr lang="en-US" dirty="0"/>
              <a:t>One that expects things in return</a:t>
            </a:r>
          </a:p>
          <a:p>
            <a:pPr lvl="1"/>
            <a:r>
              <a:rPr lang="en-US" dirty="0"/>
              <a:t>Serves knowing there is no return but with a cold heart </a:t>
            </a:r>
          </a:p>
          <a:p>
            <a:pPr lvl="1"/>
            <a:r>
              <a:rPr lang="en-US" dirty="0"/>
              <a:t>Serves </a:t>
            </a:r>
            <a:r>
              <a:rPr lang="en-US" dirty="0" smtClean="0"/>
              <a:t>for his OWN recognition</a:t>
            </a:r>
            <a:endParaRPr lang="en-US" dirty="0"/>
          </a:p>
          <a:p>
            <a:pPr marL="0" indent="0">
              <a:buNone/>
            </a:pPr>
            <a:r>
              <a:rPr lang="en-US" dirty="0"/>
              <a:t>For even the Son of Man did not come to be Served; he came to serve and to give his life to redeem many people Mark </a:t>
            </a:r>
            <a:r>
              <a:rPr lang="en-US" dirty="0" smtClean="0"/>
              <a:t>10:45</a:t>
            </a:r>
          </a:p>
          <a:p>
            <a:pPr marL="0" indent="0" algn="ctr">
              <a:buNone/>
            </a:pPr>
            <a:endParaRPr lang="en-US" dirty="0"/>
          </a:p>
          <a:p>
            <a:pPr marL="0" indent="0" algn="ctr">
              <a:buNone/>
            </a:pPr>
            <a:endParaRPr lang="en-US" dirty="0" smtClean="0"/>
          </a:p>
          <a:p>
            <a:pPr marL="0" indent="0" algn="ctr">
              <a:buNone/>
            </a:pPr>
            <a:r>
              <a:rPr lang="en-US" i="1" dirty="0" smtClean="0">
                <a:solidFill>
                  <a:srgbClr val="7030A0"/>
                </a:solidFill>
              </a:rPr>
              <a:t>Service is more than just doing things when we are talking about the Spiritual sense. It is an attitude, a sense of purpose. We should Serve to Shine the Light that is within us that can REDEEM PEOPLE</a:t>
            </a:r>
            <a:endParaRPr lang="en-US" i="1" dirty="0">
              <a:solidFill>
                <a:srgbClr val="7030A0"/>
              </a:solidFill>
            </a:endParaRPr>
          </a:p>
          <a:p>
            <a:pPr marL="0" indent="0">
              <a:buNone/>
            </a:pPr>
            <a:endParaRPr lang="en-US" dirty="0"/>
          </a:p>
        </p:txBody>
      </p:sp>
    </p:spTree>
    <p:extLst>
      <p:ext uri="{BB962C8B-B14F-4D97-AF65-F5344CB8AC3E}">
        <p14:creationId xmlns:p14="http://schemas.microsoft.com/office/powerpoint/2010/main" val="171324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2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2000"/>
                                        <p:tgtEl>
                                          <p:spTgt spid="3">
                                            <p:txEl>
                                              <p:pRg st="8" end="8"/>
                                            </p:txEl>
                                          </p:spTgt>
                                        </p:tgtEl>
                                      </p:cBhvr>
                                    </p:animEffect>
                                    <p:anim calcmode="lin" valueType="num">
                                      <p:cBhvr>
                                        <p:cTn id="37"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38"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Servitude</a:t>
            </a:r>
            <a:endParaRPr lang="en-US" dirty="0"/>
          </a:p>
        </p:txBody>
      </p:sp>
      <p:sp>
        <p:nvSpPr>
          <p:cNvPr id="3" name="Content Placeholder 2"/>
          <p:cNvSpPr>
            <a:spLocks noGrp="1"/>
          </p:cNvSpPr>
          <p:nvPr>
            <p:ph idx="1"/>
          </p:nvPr>
        </p:nvSpPr>
        <p:spPr/>
        <p:txBody>
          <a:bodyPr anchor="t"/>
          <a:lstStyle/>
          <a:p>
            <a:r>
              <a:rPr lang="en-US" dirty="0" smtClean="0"/>
              <a:t>Benefits of a Helpful Hand</a:t>
            </a:r>
          </a:p>
          <a:p>
            <a:pPr lvl="1"/>
            <a:r>
              <a:rPr lang="en-US" dirty="0" smtClean="0"/>
              <a:t>1</a:t>
            </a:r>
            <a:r>
              <a:rPr lang="en-US" baseline="30000" dirty="0" smtClean="0"/>
              <a:t>st</a:t>
            </a:r>
            <a:r>
              <a:rPr lang="en-US" dirty="0" smtClean="0"/>
              <a:t> Timothy 3:13- Able to speak Boldly about their Faith in Christ Jesus</a:t>
            </a:r>
          </a:p>
          <a:p>
            <a:pPr lvl="1"/>
            <a:r>
              <a:rPr lang="en-US" dirty="0" smtClean="0"/>
              <a:t>Hebrews 6:10- You are not overlooked</a:t>
            </a:r>
          </a:p>
          <a:p>
            <a:pPr lvl="1"/>
            <a:r>
              <a:rPr lang="en-US" dirty="0" smtClean="0"/>
              <a:t>Matthew 25:21- Enter into the Joy of your Master</a:t>
            </a:r>
          </a:p>
          <a:p>
            <a:pPr lvl="1"/>
            <a:r>
              <a:rPr lang="en-US" dirty="0" smtClean="0"/>
              <a:t>Matthew 5:16-  Gives Glory to Your Father in Heaven</a:t>
            </a:r>
          </a:p>
          <a:p>
            <a:pPr marL="0" indent="0">
              <a:buNone/>
            </a:pPr>
            <a:endParaRPr lang="en-US" dirty="0"/>
          </a:p>
          <a:p>
            <a:pPr marL="0" indent="0">
              <a:buNone/>
            </a:pPr>
            <a:r>
              <a:rPr lang="en-US" dirty="0" smtClean="0"/>
              <a:t>One of the Benefits of a helpful hand is that you build relationships with the others around you. If you are always wanting to serve, you tend to make relationships much easier than when just sitting around. Relationships bring Unity!!</a:t>
            </a:r>
          </a:p>
          <a:p>
            <a:pPr marL="0" indent="0">
              <a:buNone/>
            </a:pPr>
            <a:endParaRPr lang="en-US" dirty="0" smtClean="0"/>
          </a:p>
          <a:p>
            <a:pPr marL="0" indent="0">
              <a:buNone/>
            </a:pPr>
            <a:r>
              <a:rPr lang="en-US" dirty="0" smtClean="0"/>
              <a:t>NO I’m not talking about Dating relationships (here is where everyone laughs)</a:t>
            </a:r>
          </a:p>
          <a:p>
            <a:pPr marL="0" indent="0">
              <a:buNone/>
            </a:pPr>
            <a:endParaRPr lang="en-US" dirty="0" smtClean="0"/>
          </a:p>
          <a:p>
            <a:pPr marL="0" indent="0" algn="ctr">
              <a:buNone/>
            </a:pPr>
            <a:endParaRPr lang="en-US" dirty="0" smtClean="0"/>
          </a:p>
        </p:txBody>
      </p:sp>
    </p:spTree>
    <p:extLst>
      <p:ext uri="{BB962C8B-B14F-4D97-AF65-F5344CB8AC3E}">
        <p14:creationId xmlns:p14="http://schemas.microsoft.com/office/powerpoint/2010/main" val="1289595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heel(1)">
                                      <p:cBhvr>
                                        <p:cTn id="4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Devils Advocate</a:t>
            </a:r>
            <a:endParaRPr lang="en-US" dirty="0"/>
          </a:p>
        </p:txBody>
      </p:sp>
      <p:sp>
        <p:nvSpPr>
          <p:cNvPr id="3" name="Content Placeholder 2"/>
          <p:cNvSpPr>
            <a:spLocks noGrp="1"/>
          </p:cNvSpPr>
          <p:nvPr>
            <p:ph idx="1"/>
          </p:nvPr>
        </p:nvSpPr>
        <p:spPr/>
        <p:txBody>
          <a:bodyPr/>
          <a:lstStyle/>
          <a:p>
            <a:pPr marL="0" indent="0">
              <a:buNone/>
            </a:pPr>
            <a:r>
              <a:rPr lang="en-US" dirty="0" smtClean="0"/>
              <a:t>Negative Attitudes</a:t>
            </a:r>
          </a:p>
          <a:p>
            <a:pPr marL="0" indent="0">
              <a:buNone/>
            </a:pPr>
            <a:endParaRPr lang="en-US" dirty="0"/>
          </a:p>
          <a:p>
            <a:pPr marL="0" indent="0">
              <a:buNone/>
            </a:pPr>
            <a:r>
              <a:rPr lang="en-US" dirty="0" smtClean="0"/>
              <a:t>	Let’s face it unfortunately in any type of group, there are always those negative people. The ones that just can not see the light no matter what you do. However there are ways to minimize this or to where it does not effect. </a:t>
            </a:r>
          </a:p>
          <a:p>
            <a:pPr marL="0" indent="0">
              <a:buNone/>
            </a:pPr>
            <a:endParaRPr lang="en-US" dirty="0" smtClean="0"/>
          </a:p>
          <a:p>
            <a:pPr marL="0" indent="0" algn="ctr">
              <a:buNone/>
            </a:pPr>
            <a:r>
              <a:rPr lang="en-US" dirty="0" smtClean="0"/>
              <a:t>How can we avoid this? Or not let this effect us?</a:t>
            </a:r>
            <a:endParaRPr lang="en-US" dirty="0"/>
          </a:p>
        </p:txBody>
      </p:sp>
    </p:spTree>
    <p:extLst>
      <p:ext uri="{BB962C8B-B14F-4D97-AF65-F5344CB8AC3E}">
        <p14:creationId xmlns:p14="http://schemas.microsoft.com/office/powerpoint/2010/main" val="1139649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Devils Advocate</a:t>
            </a:r>
            <a:endParaRPr lang="en-US" dirty="0"/>
          </a:p>
        </p:txBody>
      </p:sp>
      <p:sp>
        <p:nvSpPr>
          <p:cNvPr id="3" name="Content Placeholder 2"/>
          <p:cNvSpPr>
            <a:spLocks noGrp="1"/>
          </p:cNvSpPr>
          <p:nvPr>
            <p:ph idx="1"/>
          </p:nvPr>
        </p:nvSpPr>
        <p:spPr/>
        <p:txBody>
          <a:bodyPr/>
          <a:lstStyle/>
          <a:p>
            <a:r>
              <a:rPr lang="en-US" dirty="0" smtClean="0"/>
              <a:t>First Where is your Spirit?</a:t>
            </a:r>
          </a:p>
          <a:p>
            <a:pPr lvl="1"/>
            <a:r>
              <a:rPr lang="en-US" dirty="0" smtClean="0"/>
              <a:t>We have to evaluate ourselves first and make sure that it is not us that is providing this atmosphere</a:t>
            </a:r>
          </a:p>
          <a:p>
            <a:pPr lvl="1"/>
            <a:r>
              <a:rPr lang="en-US" dirty="0" smtClean="0"/>
              <a:t>Being vigilant</a:t>
            </a:r>
          </a:p>
          <a:p>
            <a:pPr lvl="1"/>
            <a:r>
              <a:rPr lang="en-US" dirty="0" smtClean="0"/>
              <a:t>Completely Sincere</a:t>
            </a:r>
          </a:p>
          <a:p>
            <a:r>
              <a:rPr lang="en-US" dirty="0" smtClean="0"/>
              <a:t>Second focus on what you can change or help</a:t>
            </a:r>
          </a:p>
          <a:p>
            <a:pPr lvl="1"/>
            <a:r>
              <a:rPr lang="en-US" dirty="0" smtClean="0"/>
              <a:t>Many of our mistakes come from the fact we try to help what can’t be change and because of that we promote more of the negative attitude then we do decreasing. </a:t>
            </a:r>
          </a:p>
          <a:p>
            <a:r>
              <a:rPr lang="en-US" dirty="0" smtClean="0"/>
              <a:t>Third know what approaches to take</a:t>
            </a:r>
          </a:p>
          <a:p>
            <a:pPr lvl="1"/>
            <a:r>
              <a:rPr lang="en-US" dirty="0" smtClean="0"/>
              <a:t>As Youth Volunteers remember it is not for you to go and change but just to promote to support to help bring a positive atmosphere</a:t>
            </a:r>
          </a:p>
          <a:p>
            <a:pPr lvl="1"/>
            <a:r>
              <a:rPr lang="en-US" dirty="0" smtClean="0"/>
              <a:t>Go talk with your Youth Leaders, not your peers, not fulana de tal, not John Doe but to your YOUTH LEADERS, Mentors and Pastors</a:t>
            </a:r>
            <a:endParaRPr lang="en-US" dirty="0"/>
          </a:p>
        </p:txBody>
      </p:sp>
    </p:spTree>
    <p:extLst>
      <p:ext uri="{BB962C8B-B14F-4D97-AF65-F5344CB8AC3E}">
        <p14:creationId xmlns:p14="http://schemas.microsoft.com/office/powerpoint/2010/main" val="377120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Devils Advocate</a:t>
            </a:r>
            <a:endParaRPr lang="en-US" dirty="0"/>
          </a:p>
        </p:txBody>
      </p:sp>
      <p:sp>
        <p:nvSpPr>
          <p:cNvPr id="3" name="Content Placeholder 2"/>
          <p:cNvSpPr>
            <a:spLocks noGrp="1"/>
          </p:cNvSpPr>
          <p:nvPr>
            <p:ph idx="1"/>
          </p:nvPr>
        </p:nvSpPr>
        <p:spPr/>
        <p:txBody>
          <a:bodyPr/>
          <a:lstStyle/>
          <a:p>
            <a:pPr marL="0" indent="0">
              <a:buNone/>
            </a:pPr>
            <a:r>
              <a:rPr lang="en-US" dirty="0" smtClean="0"/>
              <a:t>Areas where we see this more prevalent</a:t>
            </a:r>
          </a:p>
          <a:p>
            <a:r>
              <a:rPr lang="en-US" dirty="0" smtClean="0"/>
              <a:t>Prideful hearts</a:t>
            </a:r>
          </a:p>
          <a:p>
            <a:r>
              <a:rPr lang="en-US" dirty="0" smtClean="0"/>
              <a:t>Lack of busyness, (which is why it is important to look for ways to serve so that you are never in a position to look at all the bad)</a:t>
            </a:r>
          </a:p>
          <a:p>
            <a:r>
              <a:rPr lang="en-US" dirty="0" smtClean="0"/>
              <a:t>Lack of Purpose- when we do not know what we are here for or what our ministry.</a:t>
            </a:r>
          </a:p>
          <a:p>
            <a:r>
              <a:rPr lang="en-US" dirty="0" smtClean="0"/>
              <a:t>Lack of Patience- SUPER KEY!!!!!!! Many have found their calling early but do not realize that the calling is not to come to play just YET!! </a:t>
            </a:r>
          </a:p>
          <a:p>
            <a:pPr lvl="1"/>
            <a:r>
              <a:rPr lang="en-US" dirty="0" smtClean="0"/>
              <a:t>Psalms 37:5</a:t>
            </a:r>
          </a:p>
        </p:txBody>
      </p:sp>
    </p:spTree>
    <p:extLst>
      <p:ext uri="{BB962C8B-B14F-4D97-AF65-F5344CB8AC3E}">
        <p14:creationId xmlns:p14="http://schemas.microsoft.com/office/powerpoint/2010/main" val="33751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Devils Advocate</a:t>
            </a:r>
            <a:endParaRPr lang="en-US" dirty="0"/>
          </a:p>
        </p:txBody>
      </p:sp>
      <p:sp>
        <p:nvSpPr>
          <p:cNvPr id="3" name="Content Placeholder 2"/>
          <p:cNvSpPr>
            <a:spLocks noGrp="1"/>
          </p:cNvSpPr>
          <p:nvPr>
            <p:ph idx="1"/>
          </p:nvPr>
        </p:nvSpPr>
        <p:spPr/>
        <p:txBody>
          <a:bodyPr/>
          <a:lstStyle/>
          <a:p>
            <a:pPr marL="0" indent="0">
              <a:buNone/>
            </a:pPr>
            <a:r>
              <a:rPr lang="en-US" dirty="0" smtClean="0"/>
              <a:t>What it does?</a:t>
            </a:r>
          </a:p>
          <a:p>
            <a:r>
              <a:rPr lang="en-US" dirty="0" smtClean="0"/>
              <a:t>Stops unity between the group</a:t>
            </a:r>
          </a:p>
          <a:p>
            <a:r>
              <a:rPr lang="en-US" dirty="0" smtClean="0"/>
              <a:t>Lack of Growth (spiritually and in numbers)</a:t>
            </a:r>
          </a:p>
          <a:p>
            <a:r>
              <a:rPr lang="en-US" dirty="0" smtClean="0"/>
              <a:t>Destroys friendships, ministries</a:t>
            </a:r>
          </a:p>
          <a:p>
            <a:pPr marL="0" indent="0">
              <a:buNone/>
            </a:pPr>
            <a:endParaRPr lang="en-US" dirty="0" smtClean="0"/>
          </a:p>
          <a:p>
            <a:pPr marL="0" indent="0">
              <a:buNone/>
            </a:pPr>
            <a:r>
              <a:rPr lang="en-US" dirty="0" smtClean="0"/>
              <a:t>How can we Stop this</a:t>
            </a:r>
          </a:p>
          <a:p>
            <a:r>
              <a:rPr lang="en-US" dirty="0" smtClean="0"/>
              <a:t> avoiding Gossip</a:t>
            </a:r>
          </a:p>
          <a:p>
            <a:r>
              <a:rPr lang="en-US" dirty="0" smtClean="0"/>
              <a:t> Being Selfless</a:t>
            </a:r>
            <a:endParaRPr lang="en-US" dirty="0"/>
          </a:p>
          <a:p>
            <a:r>
              <a:rPr lang="en-US" dirty="0" smtClean="0"/>
              <a:t>Knowing your Role</a:t>
            </a:r>
          </a:p>
          <a:p>
            <a:pPr marL="0" indent="0" algn="ctr">
              <a:buNone/>
            </a:pPr>
            <a:r>
              <a:rPr lang="en-US" dirty="0" smtClean="0"/>
              <a:t>Let’s Discuss</a:t>
            </a:r>
            <a:endParaRPr lang="en-US" dirty="0"/>
          </a:p>
        </p:txBody>
      </p:sp>
    </p:spTree>
    <p:extLst>
      <p:ext uri="{BB962C8B-B14F-4D97-AF65-F5344CB8AC3E}">
        <p14:creationId xmlns:p14="http://schemas.microsoft.com/office/powerpoint/2010/main" val="2143911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Future</a:t>
            </a:r>
            <a:endParaRPr lang="en-US" dirty="0"/>
          </a:p>
        </p:txBody>
      </p:sp>
      <p:sp>
        <p:nvSpPr>
          <p:cNvPr id="3" name="Content Placeholder 2"/>
          <p:cNvSpPr>
            <a:spLocks noGrp="1"/>
          </p:cNvSpPr>
          <p:nvPr>
            <p:ph idx="1"/>
          </p:nvPr>
        </p:nvSpPr>
        <p:spPr/>
        <p:txBody>
          <a:bodyPr anchor="ctr">
            <a:normAutofit/>
          </a:bodyPr>
          <a:lstStyle/>
          <a:p>
            <a:pPr marL="0" indent="0" algn="ctr">
              <a:buNone/>
            </a:pPr>
            <a:r>
              <a:rPr lang="en-US" sz="4000" i="1" dirty="0" smtClean="0">
                <a:effectLst>
                  <a:outerShdw blurRad="38100" dist="38100" dir="2700000" algn="tl">
                    <a:srgbClr val="000000">
                      <a:alpha val="43137"/>
                    </a:srgbClr>
                  </a:outerShdw>
                </a:effectLst>
              </a:rPr>
              <a:t>Are Leaders being trained and Disciple????</a:t>
            </a:r>
            <a:endParaRPr lang="en-US" sz="40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1746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Future</a:t>
            </a:r>
            <a:endParaRPr lang="en-US" dirty="0"/>
          </a:p>
        </p:txBody>
      </p:sp>
      <p:sp>
        <p:nvSpPr>
          <p:cNvPr id="3" name="Content Placeholder 2"/>
          <p:cNvSpPr>
            <a:spLocks noGrp="1"/>
          </p:cNvSpPr>
          <p:nvPr>
            <p:ph idx="1"/>
          </p:nvPr>
        </p:nvSpPr>
        <p:spPr/>
        <p:txBody>
          <a:bodyPr/>
          <a:lstStyle/>
          <a:p>
            <a:pPr marL="0" indent="0">
              <a:buNone/>
            </a:pPr>
            <a:r>
              <a:rPr lang="en-US" dirty="0" smtClean="0"/>
              <a:t>Look at your younger Youth and Juniors</a:t>
            </a:r>
          </a:p>
          <a:p>
            <a:pPr marL="0" indent="0">
              <a:buNone/>
            </a:pPr>
            <a:r>
              <a:rPr lang="en-US" dirty="0" smtClean="0"/>
              <a:t>Think Are they being brought up to Serve? To Lead? To Live for Christ?</a:t>
            </a:r>
          </a:p>
          <a:p>
            <a:pPr marL="0" indent="0">
              <a:buNone/>
            </a:pPr>
            <a:endParaRPr lang="en-US" dirty="0"/>
          </a:p>
          <a:p>
            <a:pPr marL="0" indent="0">
              <a:buNone/>
            </a:pPr>
            <a:r>
              <a:rPr lang="en-US" dirty="0" smtClean="0"/>
              <a:t>These are questions that should concern you. Convict you. I want us all to look back to when we were the juniors and younger youth. </a:t>
            </a:r>
          </a:p>
          <a:p>
            <a:pPr marL="0" indent="0" algn="ctr">
              <a:buNone/>
            </a:pPr>
            <a:r>
              <a:rPr lang="en-US" dirty="0" smtClean="0"/>
              <a:t>Take a moment and reflexed</a:t>
            </a:r>
          </a:p>
          <a:p>
            <a:pPr marL="0" indent="0">
              <a:buNone/>
            </a:pPr>
            <a:r>
              <a:rPr lang="en-US" dirty="0" smtClean="0"/>
              <a:t>Were you scared?</a:t>
            </a:r>
          </a:p>
          <a:p>
            <a:pPr marL="0" indent="0">
              <a:buNone/>
            </a:pPr>
            <a:r>
              <a:rPr lang="en-US" dirty="0" smtClean="0"/>
              <a:t>Did you think you couldn’t serve?</a:t>
            </a:r>
          </a:p>
          <a:p>
            <a:pPr marL="0" indent="0">
              <a:buNone/>
            </a:pPr>
            <a:r>
              <a:rPr lang="en-US" dirty="0" smtClean="0"/>
              <a:t>Did you think I have no idea what’s going on?</a:t>
            </a:r>
          </a:p>
          <a:p>
            <a:pPr marL="0" indent="0">
              <a:buNone/>
            </a:pPr>
            <a:r>
              <a:rPr lang="en-US" dirty="0" smtClean="0"/>
              <a:t>Did you think they are all so much older than me? </a:t>
            </a:r>
          </a:p>
        </p:txBody>
      </p:sp>
    </p:spTree>
    <p:extLst>
      <p:ext uri="{BB962C8B-B14F-4D97-AF65-F5344CB8AC3E}">
        <p14:creationId xmlns:p14="http://schemas.microsoft.com/office/powerpoint/2010/main" val="284781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Future</a:t>
            </a:r>
            <a:endParaRPr lang="en-US" dirty="0"/>
          </a:p>
        </p:txBody>
      </p:sp>
      <p:sp>
        <p:nvSpPr>
          <p:cNvPr id="3" name="Content Placeholder 2"/>
          <p:cNvSpPr>
            <a:spLocks noGrp="1"/>
          </p:cNvSpPr>
          <p:nvPr>
            <p:ph idx="1"/>
          </p:nvPr>
        </p:nvSpPr>
        <p:spPr/>
        <p:txBody>
          <a:bodyPr/>
          <a:lstStyle/>
          <a:p>
            <a:pPr marL="0" indent="0">
              <a:buNone/>
            </a:pPr>
            <a:r>
              <a:rPr lang="en-US" dirty="0" smtClean="0"/>
              <a:t>Invest Time:</a:t>
            </a:r>
          </a:p>
          <a:p>
            <a:pPr marL="0" indent="0">
              <a:buNone/>
            </a:pPr>
            <a:r>
              <a:rPr lang="en-US" dirty="0" smtClean="0"/>
              <a:t>Acts 1:8 tells us to go unto all the World but starting in your closer vicinities first. </a:t>
            </a:r>
          </a:p>
          <a:p>
            <a:pPr marL="0" indent="0">
              <a:buNone/>
            </a:pPr>
            <a:r>
              <a:rPr lang="en-US" dirty="0" smtClean="0"/>
              <a:t>Go and hang out with them</a:t>
            </a:r>
          </a:p>
          <a:p>
            <a:pPr marL="0" indent="0">
              <a:buNone/>
            </a:pPr>
            <a:r>
              <a:rPr lang="en-US" dirty="0" smtClean="0"/>
              <a:t>Talk to them </a:t>
            </a:r>
          </a:p>
          <a:p>
            <a:pPr marL="0" indent="0">
              <a:buNone/>
            </a:pPr>
            <a:r>
              <a:rPr lang="en-US" dirty="0" smtClean="0"/>
              <a:t>Acknowledge them</a:t>
            </a:r>
          </a:p>
          <a:p>
            <a:pPr marL="0" indent="0">
              <a:buNone/>
            </a:pPr>
            <a:r>
              <a:rPr lang="en-US" dirty="0" smtClean="0"/>
              <a:t>Pray with them</a:t>
            </a:r>
          </a:p>
          <a:p>
            <a:pPr marL="0" indent="0">
              <a:buNone/>
            </a:pPr>
            <a:r>
              <a:rPr lang="en-US" dirty="0" smtClean="0"/>
              <a:t>Encourage</a:t>
            </a:r>
          </a:p>
          <a:p>
            <a:pPr marL="0" indent="0">
              <a:buNone/>
            </a:pPr>
            <a:r>
              <a:rPr lang="en-US" dirty="0" smtClean="0"/>
              <a:t>Start Life groups with them ( If you do not know how and want to learn great conference to attend this afternoon that can teach you)</a:t>
            </a:r>
          </a:p>
          <a:p>
            <a:pPr marL="0" indent="0">
              <a:buNone/>
            </a:pPr>
            <a:endParaRPr lang="en-US" dirty="0"/>
          </a:p>
        </p:txBody>
      </p:sp>
    </p:spTree>
    <p:extLst>
      <p:ext uri="{BB962C8B-B14F-4D97-AF65-F5344CB8AC3E}">
        <p14:creationId xmlns:p14="http://schemas.microsoft.com/office/powerpoint/2010/main" val="896224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Future</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I just want you again to reflect back to how life may have been a little different had there been older youth in front of you taking the time to disciple you or be concerned with you. </a:t>
            </a:r>
            <a:endParaRPr lang="en-US" dirty="0"/>
          </a:p>
          <a:p>
            <a:pPr marL="0" indent="0" algn="ctr">
              <a:buNone/>
            </a:pPr>
            <a:r>
              <a:rPr lang="en-US" dirty="0" smtClean="0"/>
              <a:t>If you were privileged with older youth discipleship or friendship imagine a life without it. </a:t>
            </a:r>
          </a:p>
        </p:txBody>
      </p:sp>
    </p:spTree>
    <p:extLst>
      <p:ext uri="{BB962C8B-B14F-4D97-AF65-F5344CB8AC3E}">
        <p14:creationId xmlns:p14="http://schemas.microsoft.com/office/powerpoint/2010/main" val="47717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t>
            </a:r>
            <a:endParaRPr lang="en-US" dirty="0">
              <a:solidFill>
                <a:schemeClr val="bg1"/>
              </a:solidFill>
            </a:endParaRPr>
          </a:p>
        </p:txBody>
      </p:sp>
      <p:sp>
        <p:nvSpPr>
          <p:cNvPr id="3" name="Content Placeholder 2"/>
          <p:cNvSpPr>
            <a:spLocks noGrp="1"/>
          </p:cNvSpPr>
          <p:nvPr>
            <p:ph idx="1"/>
          </p:nvPr>
        </p:nvSpPr>
        <p:spPr>
          <a:xfrm>
            <a:off x="628649" y="1825625"/>
            <a:ext cx="7964365" cy="4715852"/>
          </a:xfrm>
        </p:spPr>
        <p:txBody>
          <a:bodyPr>
            <a:normAutofit/>
          </a:bodyPr>
          <a:lstStyle/>
          <a:p>
            <a:r>
              <a:rPr lang="en-US" dirty="0" smtClean="0"/>
              <a:t>Merriam-Webster dictionary definition: </a:t>
            </a:r>
            <a:r>
              <a:rPr lang="en-US" u="sng" dirty="0" smtClean="0"/>
              <a:t>providing direction or guidance.</a:t>
            </a:r>
          </a:p>
          <a:p>
            <a:r>
              <a:rPr lang="en-US" dirty="0" smtClean="0"/>
              <a:t>Ken Blanchard (management expert</a:t>
            </a:r>
            <a:r>
              <a:rPr lang="en-US" dirty="0"/>
              <a:t>) definition: </a:t>
            </a:r>
            <a:r>
              <a:rPr lang="en-US" u="sng" dirty="0"/>
              <a:t>“Leadership is a process of influence. Anytime you seek to influence the thinking, behavior, or development of people in their personal or professional lives, you are taking on the role of a leader</a:t>
            </a:r>
            <a:r>
              <a:rPr lang="en-US" u="sng" dirty="0" smtClean="0"/>
              <a:t>.”</a:t>
            </a:r>
          </a:p>
          <a:p>
            <a:r>
              <a:rPr lang="en-US" dirty="0"/>
              <a:t>Robert Preziosi, professor and past chairman of management at </a:t>
            </a:r>
            <a:r>
              <a:rPr lang="en-US" dirty="0" smtClean="0"/>
              <a:t>nova school of business definition: </a:t>
            </a:r>
            <a:r>
              <a:rPr lang="en-US" u="sng" dirty="0" smtClean="0"/>
              <a:t>“Leadership </a:t>
            </a:r>
            <a:r>
              <a:rPr lang="en-US" u="sng" dirty="0"/>
              <a:t>is actions committed by a person or group that produce an output or result. It simply helps people to get things done. </a:t>
            </a:r>
            <a:r>
              <a:rPr lang="en-US" sz="2400" b="1" u="sng" dirty="0"/>
              <a:t>It is not based on position in a hierarchy</a:t>
            </a:r>
            <a:r>
              <a:rPr lang="en-US" u="sng" dirty="0" smtClean="0"/>
              <a:t>.”</a:t>
            </a:r>
            <a:endParaRPr lang="en-US" b="1" u="sng" dirty="0"/>
          </a:p>
          <a:p>
            <a:pPr marL="0" indent="0">
              <a:buNone/>
            </a:pPr>
            <a:r>
              <a:rPr lang="en-US" i="1" dirty="0" smtClean="0">
                <a:effectLst>
                  <a:outerShdw blurRad="38100" dist="38100" dir="2700000" algn="tl">
                    <a:srgbClr val="000000">
                      <a:alpha val="43137"/>
                    </a:srgbClr>
                  </a:outerShdw>
                </a:effectLst>
              </a:rPr>
              <a:t>You </a:t>
            </a:r>
            <a:r>
              <a:rPr lang="en-US" i="1" dirty="0">
                <a:effectLst>
                  <a:outerShdw blurRad="38100" dist="38100" dir="2700000" algn="tl">
                    <a:srgbClr val="000000">
                      <a:alpha val="43137"/>
                    </a:srgbClr>
                  </a:outerShdw>
                </a:effectLst>
              </a:rPr>
              <a:t>did not choose me, but I chose you and </a:t>
            </a:r>
            <a:r>
              <a:rPr lang="en-US" i="1" dirty="0" smtClean="0">
                <a:effectLst>
                  <a:outerShdw blurRad="38100" dist="38100" dir="2700000" algn="tl">
                    <a:srgbClr val="000000">
                      <a:alpha val="43137"/>
                    </a:srgbClr>
                  </a:outerShdw>
                </a:effectLst>
              </a:rPr>
              <a:t>APPOINTED </a:t>
            </a:r>
            <a:r>
              <a:rPr lang="en-US" i="1" dirty="0">
                <a:effectLst>
                  <a:outerShdw blurRad="38100" dist="38100" dir="2700000" algn="tl">
                    <a:srgbClr val="000000">
                      <a:alpha val="43137"/>
                    </a:srgbClr>
                  </a:outerShdw>
                </a:effectLst>
              </a:rPr>
              <a:t>you that you should go and bear fruit and that your fruit should </a:t>
            </a:r>
            <a:r>
              <a:rPr lang="en-US" i="1" dirty="0" smtClean="0">
                <a:effectLst>
                  <a:outerShdw blurRad="38100" dist="38100" dir="2700000" algn="tl">
                    <a:srgbClr val="000000">
                      <a:alpha val="43137"/>
                    </a:srgbClr>
                  </a:outerShdw>
                </a:effectLst>
              </a:rPr>
              <a:t>abide </a:t>
            </a:r>
          </a:p>
          <a:p>
            <a:pPr marL="0" indent="0">
              <a:buNone/>
            </a:pPr>
            <a:r>
              <a:rPr lang="en-US" i="1" dirty="0" smtClean="0">
                <a:effectLst>
                  <a:outerShdw blurRad="38100" dist="38100" dir="2700000" algn="tl">
                    <a:srgbClr val="000000">
                      <a:alpha val="43137"/>
                    </a:srgbClr>
                  </a:outerShdw>
                </a:effectLst>
              </a:rPr>
              <a:t>John 15:16</a:t>
            </a:r>
            <a:endParaRPr lang="en-US" i="1" dirty="0">
              <a:effectLst>
                <a:outerShdw blurRad="38100" dist="38100" dir="2700000" algn="tl">
                  <a:srgbClr val="000000">
                    <a:alpha val="43137"/>
                  </a:srgbClr>
                </a:outerShdw>
              </a:effectLst>
            </a:endParaRPr>
          </a:p>
          <a:p>
            <a:pPr marL="0" indent="0">
              <a:buNone/>
            </a:pPr>
            <a:endParaRPr lang="en-US" dirty="0" smtClean="0"/>
          </a:p>
        </p:txBody>
      </p:sp>
    </p:spTree>
    <p:extLst>
      <p:ext uri="{BB962C8B-B14F-4D97-AF65-F5344CB8AC3E}">
        <p14:creationId xmlns:p14="http://schemas.microsoft.com/office/powerpoint/2010/main" val="1033049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down)">
                                      <p:cBhvr>
                                        <p:cTn id="51" dur="580">
                                          <p:stCondLst>
                                            <p:cond delay="0"/>
                                          </p:stCondLst>
                                        </p:cTn>
                                        <p:tgtEl>
                                          <p:spTgt spid="3">
                                            <p:txEl>
                                              <p:pRg st="2" end="2"/>
                                            </p:txEl>
                                          </p:spTgt>
                                        </p:tgtEl>
                                      </p:cBhvr>
                                    </p:animEffect>
                                    <p:anim calcmode="lin" valueType="num">
                                      <p:cBhvr>
                                        <p:cTn id="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2" end="2"/>
                                            </p:txEl>
                                          </p:spTgt>
                                        </p:tgtEl>
                                      </p:cBhvr>
                                      <p:to x="100000" y="60000"/>
                                    </p:animScale>
                                    <p:animScale>
                                      <p:cBhvr>
                                        <p:cTn id="58" dur="166" decel="50000">
                                          <p:stCondLst>
                                            <p:cond delay="676"/>
                                          </p:stCondLst>
                                        </p:cTn>
                                        <p:tgtEl>
                                          <p:spTgt spid="3">
                                            <p:txEl>
                                              <p:pRg st="2" end="2"/>
                                            </p:txEl>
                                          </p:spTgt>
                                        </p:tgtEl>
                                      </p:cBhvr>
                                      <p:to x="100000" y="100000"/>
                                    </p:animScale>
                                    <p:animScale>
                                      <p:cBhvr>
                                        <p:cTn id="59" dur="26">
                                          <p:stCondLst>
                                            <p:cond delay="1312"/>
                                          </p:stCondLst>
                                        </p:cTn>
                                        <p:tgtEl>
                                          <p:spTgt spid="3">
                                            <p:txEl>
                                              <p:pRg st="2" end="2"/>
                                            </p:txEl>
                                          </p:spTgt>
                                        </p:tgtEl>
                                      </p:cBhvr>
                                      <p:to x="100000" y="80000"/>
                                    </p:animScale>
                                    <p:animScale>
                                      <p:cBhvr>
                                        <p:cTn id="60" dur="166" decel="50000">
                                          <p:stCondLst>
                                            <p:cond delay="1338"/>
                                          </p:stCondLst>
                                        </p:cTn>
                                        <p:tgtEl>
                                          <p:spTgt spid="3">
                                            <p:txEl>
                                              <p:pRg st="2" end="2"/>
                                            </p:txEl>
                                          </p:spTgt>
                                        </p:tgtEl>
                                      </p:cBhvr>
                                      <p:to x="100000" y="100000"/>
                                    </p:animScale>
                                    <p:animScale>
                                      <p:cBhvr>
                                        <p:cTn id="61" dur="26">
                                          <p:stCondLst>
                                            <p:cond delay="1642"/>
                                          </p:stCondLst>
                                        </p:cTn>
                                        <p:tgtEl>
                                          <p:spTgt spid="3">
                                            <p:txEl>
                                              <p:pRg st="2" end="2"/>
                                            </p:txEl>
                                          </p:spTgt>
                                        </p:tgtEl>
                                      </p:cBhvr>
                                      <p:to x="100000" y="90000"/>
                                    </p:animScale>
                                    <p:animScale>
                                      <p:cBhvr>
                                        <p:cTn id="62" dur="166" decel="50000">
                                          <p:stCondLst>
                                            <p:cond delay="1668"/>
                                          </p:stCondLst>
                                        </p:cTn>
                                        <p:tgtEl>
                                          <p:spTgt spid="3">
                                            <p:txEl>
                                              <p:pRg st="2" end="2"/>
                                            </p:txEl>
                                          </p:spTgt>
                                        </p:tgtEl>
                                      </p:cBhvr>
                                      <p:to x="100000" y="100000"/>
                                    </p:animScale>
                                    <p:animScale>
                                      <p:cBhvr>
                                        <p:cTn id="63" dur="26">
                                          <p:stCondLst>
                                            <p:cond delay="1808"/>
                                          </p:stCondLst>
                                        </p:cTn>
                                        <p:tgtEl>
                                          <p:spTgt spid="3">
                                            <p:txEl>
                                              <p:pRg st="2" end="2"/>
                                            </p:txEl>
                                          </p:spTgt>
                                        </p:tgtEl>
                                      </p:cBhvr>
                                      <p:to x="100000" y="95000"/>
                                    </p:animScale>
                                    <p:animScale>
                                      <p:cBhvr>
                                        <p:cTn id="64" dur="166" decel="50000">
                                          <p:stCondLst>
                                            <p:cond delay="1834"/>
                                          </p:stCondLst>
                                        </p:cTn>
                                        <p:tgtEl>
                                          <p:spTgt spid="3">
                                            <p:txEl>
                                              <p:pRg st="2" end="2"/>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wipe(down)">
                                      <p:cBhvr>
                                        <p:cTn id="69" dur="580">
                                          <p:stCondLst>
                                            <p:cond delay="0"/>
                                          </p:stCondLst>
                                        </p:cTn>
                                        <p:tgtEl>
                                          <p:spTgt spid="3">
                                            <p:txEl>
                                              <p:pRg st="3" end="3"/>
                                            </p:txEl>
                                          </p:spTgt>
                                        </p:tgtEl>
                                      </p:cBhvr>
                                    </p:animEffect>
                                    <p:anim calcmode="lin" valueType="num">
                                      <p:cBhvr>
                                        <p:cTn id="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3" end="3"/>
                                            </p:txEl>
                                          </p:spTgt>
                                        </p:tgtEl>
                                      </p:cBhvr>
                                      <p:to x="100000" y="60000"/>
                                    </p:animScale>
                                    <p:animScale>
                                      <p:cBhvr>
                                        <p:cTn id="76" dur="166" decel="50000">
                                          <p:stCondLst>
                                            <p:cond delay="676"/>
                                          </p:stCondLst>
                                        </p:cTn>
                                        <p:tgtEl>
                                          <p:spTgt spid="3">
                                            <p:txEl>
                                              <p:pRg st="3" end="3"/>
                                            </p:txEl>
                                          </p:spTgt>
                                        </p:tgtEl>
                                      </p:cBhvr>
                                      <p:to x="100000" y="100000"/>
                                    </p:animScale>
                                    <p:animScale>
                                      <p:cBhvr>
                                        <p:cTn id="77" dur="26">
                                          <p:stCondLst>
                                            <p:cond delay="1312"/>
                                          </p:stCondLst>
                                        </p:cTn>
                                        <p:tgtEl>
                                          <p:spTgt spid="3">
                                            <p:txEl>
                                              <p:pRg st="3" end="3"/>
                                            </p:txEl>
                                          </p:spTgt>
                                        </p:tgtEl>
                                      </p:cBhvr>
                                      <p:to x="100000" y="80000"/>
                                    </p:animScale>
                                    <p:animScale>
                                      <p:cBhvr>
                                        <p:cTn id="78" dur="166" decel="50000">
                                          <p:stCondLst>
                                            <p:cond delay="1338"/>
                                          </p:stCondLst>
                                        </p:cTn>
                                        <p:tgtEl>
                                          <p:spTgt spid="3">
                                            <p:txEl>
                                              <p:pRg st="3" end="3"/>
                                            </p:txEl>
                                          </p:spTgt>
                                        </p:tgtEl>
                                      </p:cBhvr>
                                      <p:to x="100000" y="100000"/>
                                    </p:animScale>
                                    <p:animScale>
                                      <p:cBhvr>
                                        <p:cTn id="79" dur="26">
                                          <p:stCondLst>
                                            <p:cond delay="1642"/>
                                          </p:stCondLst>
                                        </p:cTn>
                                        <p:tgtEl>
                                          <p:spTgt spid="3">
                                            <p:txEl>
                                              <p:pRg st="3" end="3"/>
                                            </p:txEl>
                                          </p:spTgt>
                                        </p:tgtEl>
                                      </p:cBhvr>
                                      <p:to x="100000" y="90000"/>
                                    </p:animScale>
                                    <p:animScale>
                                      <p:cBhvr>
                                        <p:cTn id="80" dur="166" decel="50000">
                                          <p:stCondLst>
                                            <p:cond delay="1668"/>
                                          </p:stCondLst>
                                        </p:cTn>
                                        <p:tgtEl>
                                          <p:spTgt spid="3">
                                            <p:txEl>
                                              <p:pRg st="3" end="3"/>
                                            </p:txEl>
                                          </p:spTgt>
                                        </p:tgtEl>
                                      </p:cBhvr>
                                      <p:to x="100000" y="100000"/>
                                    </p:animScale>
                                    <p:animScale>
                                      <p:cBhvr>
                                        <p:cTn id="81" dur="26">
                                          <p:stCondLst>
                                            <p:cond delay="1808"/>
                                          </p:stCondLst>
                                        </p:cTn>
                                        <p:tgtEl>
                                          <p:spTgt spid="3">
                                            <p:txEl>
                                              <p:pRg st="3" end="3"/>
                                            </p:txEl>
                                          </p:spTgt>
                                        </p:tgtEl>
                                      </p:cBhvr>
                                      <p:to x="100000" y="95000"/>
                                    </p:animScale>
                                    <p:animScale>
                                      <p:cBhvr>
                                        <p:cTn id="82" dur="166" decel="50000">
                                          <p:stCondLst>
                                            <p:cond delay="1834"/>
                                          </p:stCondLst>
                                        </p:cTn>
                                        <p:tgtEl>
                                          <p:spTgt spid="3">
                                            <p:txEl>
                                              <p:pRg st="3" end="3"/>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Effect transition="in" filter="wipe(down)">
                                      <p:cBhvr>
                                        <p:cTn id="87" dur="580">
                                          <p:stCondLst>
                                            <p:cond delay="0"/>
                                          </p:stCondLst>
                                        </p:cTn>
                                        <p:tgtEl>
                                          <p:spTgt spid="3">
                                            <p:txEl>
                                              <p:pRg st="4" end="4"/>
                                            </p:txEl>
                                          </p:spTgt>
                                        </p:tgtEl>
                                      </p:cBhvr>
                                    </p:animEffect>
                                    <p:anim calcmode="lin" valueType="num">
                                      <p:cBhvr>
                                        <p:cTn id="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4" end="4"/>
                                            </p:txEl>
                                          </p:spTgt>
                                        </p:tgtEl>
                                      </p:cBhvr>
                                      <p:to x="100000" y="60000"/>
                                    </p:animScale>
                                    <p:animScale>
                                      <p:cBhvr>
                                        <p:cTn id="94" dur="166" decel="50000">
                                          <p:stCondLst>
                                            <p:cond delay="676"/>
                                          </p:stCondLst>
                                        </p:cTn>
                                        <p:tgtEl>
                                          <p:spTgt spid="3">
                                            <p:txEl>
                                              <p:pRg st="4" end="4"/>
                                            </p:txEl>
                                          </p:spTgt>
                                        </p:tgtEl>
                                      </p:cBhvr>
                                      <p:to x="100000" y="100000"/>
                                    </p:animScale>
                                    <p:animScale>
                                      <p:cBhvr>
                                        <p:cTn id="95" dur="26">
                                          <p:stCondLst>
                                            <p:cond delay="1312"/>
                                          </p:stCondLst>
                                        </p:cTn>
                                        <p:tgtEl>
                                          <p:spTgt spid="3">
                                            <p:txEl>
                                              <p:pRg st="4" end="4"/>
                                            </p:txEl>
                                          </p:spTgt>
                                        </p:tgtEl>
                                      </p:cBhvr>
                                      <p:to x="100000" y="80000"/>
                                    </p:animScale>
                                    <p:animScale>
                                      <p:cBhvr>
                                        <p:cTn id="96" dur="166" decel="50000">
                                          <p:stCondLst>
                                            <p:cond delay="1338"/>
                                          </p:stCondLst>
                                        </p:cTn>
                                        <p:tgtEl>
                                          <p:spTgt spid="3">
                                            <p:txEl>
                                              <p:pRg st="4" end="4"/>
                                            </p:txEl>
                                          </p:spTgt>
                                        </p:tgtEl>
                                      </p:cBhvr>
                                      <p:to x="100000" y="100000"/>
                                    </p:animScale>
                                    <p:animScale>
                                      <p:cBhvr>
                                        <p:cTn id="97" dur="26">
                                          <p:stCondLst>
                                            <p:cond delay="1642"/>
                                          </p:stCondLst>
                                        </p:cTn>
                                        <p:tgtEl>
                                          <p:spTgt spid="3">
                                            <p:txEl>
                                              <p:pRg st="4" end="4"/>
                                            </p:txEl>
                                          </p:spTgt>
                                        </p:tgtEl>
                                      </p:cBhvr>
                                      <p:to x="100000" y="90000"/>
                                    </p:animScale>
                                    <p:animScale>
                                      <p:cBhvr>
                                        <p:cTn id="98" dur="166" decel="50000">
                                          <p:stCondLst>
                                            <p:cond delay="1668"/>
                                          </p:stCondLst>
                                        </p:cTn>
                                        <p:tgtEl>
                                          <p:spTgt spid="3">
                                            <p:txEl>
                                              <p:pRg st="4" end="4"/>
                                            </p:txEl>
                                          </p:spTgt>
                                        </p:tgtEl>
                                      </p:cBhvr>
                                      <p:to x="100000" y="100000"/>
                                    </p:animScale>
                                    <p:animScale>
                                      <p:cBhvr>
                                        <p:cTn id="99" dur="26">
                                          <p:stCondLst>
                                            <p:cond delay="1808"/>
                                          </p:stCondLst>
                                        </p:cTn>
                                        <p:tgtEl>
                                          <p:spTgt spid="3">
                                            <p:txEl>
                                              <p:pRg st="4" end="4"/>
                                            </p:txEl>
                                          </p:spTgt>
                                        </p:tgtEl>
                                      </p:cBhvr>
                                      <p:to x="100000" y="95000"/>
                                    </p:animScale>
                                    <p:animScale>
                                      <p:cBhvr>
                                        <p:cTn id="10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t>
            </a:r>
            <a:endParaRPr lang="en-US" dirty="0">
              <a:solidFill>
                <a:schemeClr val="bg1"/>
              </a:solidFill>
            </a:endParaRPr>
          </a:p>
        </p:txBody>
      </p:sp>
      <p:sp>
        <p:nvSpPr>
          <p:cNvPr id="3" name="Content Placeholder 2"/>
          <p:cNvSpPr>
            <a:spLocks noGrp="1"/>
          </p:cNvSpPr>
          <p:nvPr>
            <p:ph idx="1"/>
          </p:nvPr>
        </p:nvSpPr>
        <p:spPr/>
        <p:txBody>
          <a:bodyPr anchor="ctr">
            <a:normAutofit/>
          </a:bodyPr>
          <a:lstStyle/>
          <a:p>
            <a:pPr marL="0" indent="0">
              <a:buNone/>
            </a:pPr>
            <a:r>
              <a:rPr lang="en-US" dirty="0" smtClean="0"/>
              <a:t>It’s </a:t>
            </a:r>
            <a:r>
              <a:rPr lang="en-US" dirty="0"/>
              <a:t>important to decipher this word so that we can understand that leadership goes beyond the </a:t>
            </a:r>
            <a:r>
              <a:rPr lang="en-US" dirty="0" smtClean="0"/>
              <a:t>realm </a:t>
            </a:r>
            <a:r>
              <a:rPr lang="en-US" dirty="0"/>
              <a:t>of appointed positions. Instead it is a lifestyle carried. One that every born again, baptized in Jesus name, Holy Ghost believer should live. We should ALL be leading this World to Christ. That can mean your family members, your friends, your coworkers </a:t>
            </a:r>
            <a:r>
              <a:rPr lang="en-US" dirty="0" smtClean="0"/>
              <a:t>etc.</a:t>
            </a:r>
            <a:endParaRPr lang="en-US" i="1" dirty="0" smtClean="0">
              <a:effectLst>
                <a:outerShdw blurRad="38100" dist="38100" dir="2700000" algn="tl">
                  <a:srgbClr val="000000">
                    <a:alpha val="43137"/>
                  </a:srgbClr>
                </a:outerShdw>
              </a:effectLst>
            </a:endParaRPr>
          </a:p>
          <a:p>
            <a:pPr marL="0" indent="0">
              <a:buNone/>
            </a:pPr>
            <a:r>
              <a:rPr lang="en-US" i="1" dirty="0" smtClean="0">
                <a:effectLst>
                  <a:outerShdw blurRad="38100" dist="38100" dir="2700000" algn="tl">
                    <a:srgbClr val="000000">
                      <a:alpha val="43137"/>
                    </a:srgbClr>
                  </a:outerShdw>
                </a:effectLst>
              </a:rPr>
              <a:t>You </a:t>
            </a:r>
            <a:r>
              <a:rPr lang="en-US" i="1" dirty="0">
                <a:effectLst>
                  <a:outerShdw blurRad="38100" dist="38100" dir="2700000" algn="tl">
                    <a:srgbClr val="000000">
                      <a:alpha val="43137"/>
                    </a:srgbClr>
                  </a:outerShdw>
                </a:effectLst>
              </a:rPr>
              <a:t>did not choose me, but I chose you and APPOINTED you that you should go and bear fruit and that your fruit should abide </a:t>
            </a:r>
          </a:p>
          <a:p>
            <a:pPr marL="0" indent="0">
              <a:buNone/>
            </a:pPr>
            <a:r>
              <a:rPr lang="en-US" i="1" dirty="0">
                <a:effectLst>
                  <a:outerShdw blurRad="38100" dist="38100" dir="2700000" algn="tl">
                    <a:srgbClr val="000000">
                      <a:alpha val="43137"/>
                    </a:srgbClr>
                  </a:outerShdw>
                </a:effectLst>
              </a:rPr>
              <a:t>John </a:t>
            </a:r>
            <a:r>
              <a:rPr lang="en-US" i="1" dirty="0" smtClean="0">
                <a:effectLst>
                  <a:outerShdw blurRad="38100" dist="38100" dir="2700000" algn="tl">
                    <a:srgbClr val="000000">
                      <a:alpha val="43137"/>
                    </a:srgbClr>
                  </a:outerShdw>
                </a:effectLst>
              </a:rPr>
              <a:t>15:16</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4510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pPr marL="0" indent="0" algn="ctr">
              <a:buNone/>
            </a:pPr>
            <a:r>
              <a:rPr lang="en-US" dirty="0" smtClean="0"/>
              <a:t>IF WE ARE ALL LEADERS THEN WHY A BOARD?</a:t>
            </a:r>
          </a:p>
          <a:p>
            <a:pPr marL="0" indent="0" algn="ctr">
              <a:buNone/>
            </a:pPr>
            <a:r>
              <a:rPr lang="en-US" dirty="0" smtClean="0"/>
              <a:t>WHAT DOES THAT MEAN OF THEM? </a:t>
            </a:r>
          </a:p>
          <a:p>
            <a:pPr marL="0" indent="0" algn="ctr">
              <a:buNone/>
            </a:pPr>
            <a:r>
              <a:rPr lang="en-US" dirty="0" smtClean="0"/>
              <a:t>I CAN LEAD ALL ON MY OWN?</a:t>
            </a: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i="1" dirty="0" smtClean="0">
              <a:effectLst>
                <a:outerShdw blurRad="38100" dist="38100" dir="2700000" algn="tl">
                  <a:srgbClr val="000000">
                    <a:alpha val="43137"/>
                  </a:srgbClr>
                </a:outerShdw>
              </a:effectLst>
            </a:endParaRPr>
          </a:p>
          <a:p>
            <a:pPr marL="0" indent="0">
              <a:buNone/>
            </a:pPr>
            <a:r>
              <a:rPr lang="en-US" i="1" dirty="0" smtClean="0">
                <a:effectLst>
                  <a:outerShdw blurRad="38100" dist="38100" dir="2700000" algn="tl">
                    <a:srgbClr val="000000">
                      <a:alpha val="43137"/>
                    </a:srgbClr>
                  </a:outerShdw>
                </a:effectLst>
              </a:rPr>
              <a:t>There </a:t>
            </a:r>
            <a:r>
              <a:rPr lang="en-US" i="1" dirty="0">
                <a:effectLst>
                  <a:outerShdw blurRad="38100" dist="38100" dir="2700000" algn="tl">
                    <a:srgbClr val="000000">
                      <a:alpha val="43137"/>
                    </a:srgbClr>
                  </a:outerShdw>
                </a:effectLst>
              </a:rPr>
              <a:t>are diversities of gifts, but the same Spirit. </a:t>
            </a:r>
            <a:r>
              <a:rPr lang="en-US" i="1" baseline="30000"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There are differences of ministries, but the same Lord. </a:t>
            </a:r>
            <a:r>
              <a:rPr lang="en-US" i="1" baseline="30000"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And there are diversities of activities, but it is the same God who works all in all</a:t>
            </a:r>
            <a:r>
              <a:rPr lang="en-US" i="1" dirty="0" smtClean="0">
                <a:effectLst>
                  <a:outerShdw blurRad="38100" dist="38100" dir="2700000" algn="tl">
                    <a:srgbClr val="000000">
                      <a:alpha val="43137"/>
                    </a:srgbClr>
                  </a:outerShdw>
                </a:effectLst>
              </a:rPr>
              <a:t>.</a:t>
            </a:r>
          </a:p>
          <a:p>
            <a:pPr marL="0" indent="0">
              <a:buNone/>
            </a:pPr>
            <a:r>
              <a:rPr lang="en-US" i="1" dirty="0" smtClean="0">
                <a:effectLst>
                  <a:outerShdw blurRad="38100" dist="38100" dir="2700000" algn="tl">
                    <a:srgbClr val="000000">
                      <a:alpha val="43137"/>
                    </a:srgbClr>
                  </a:outerShdw>
                </a:effectLst>
              </a:rPr>
              <a:t>1 Corinthians 12:4-6</a:t>
            </a:r>
          </a:p>
        </p:txBody>
      </p:sp>
      <p:sp>
        <p:nvSpPr>
          <p:cNvPr id="4" name="Rectangle 3"/>
          <p:cNvSpPr/>
          <p:nvPr/>
        </p:nvSpPr>
        <p:spPr>
          <a:xfrm>
            <a:off x="2309444" y="3434862"/>
            <a:ext cx="4513385"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NO</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41141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arn(inVertical)">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arn(inVertical)">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Involvement</a:t>
            </a:r>
            <a:endParaRPr lang="en-US" dirty="0"/>
          </a:p>
        </p:txBody>
      </p:sp>
      <p:sp>
        <p:nvSpPr>
          <p:cNvPr id="3" name="Content Placeholder 2"/>
          <p:cNvSpPr>
            <a:spLocks noGrp="1"/>
          </p:cNvSpPr>
          <p:nvPr>
            <p:ph idx="1"/>
          </p:nvPr>
        </p:nvSpPr>
        <p:spPr/>
        <p:txBody>
          <a:bodyPr>
            <a:normAutofit/>
          </a:bodyPr>
          <a:lstStyle/>
          <a:p>
            <a:r>
              <a:rPr lang="en-US" sz="2800" dirty="0" smtClean="0"/>
              <a:t>Supporting the Youth Board: </a:t>
            </a:r>
          </a:p>
          <a:p>
            <a:pPr lvl="1"/>
            <a:r>
              <a:rPr lang="en-US" sz="2000" dirty="0" smtClean="0"/>
              <a:t>Purpose of a Youth Board:</a:t>
            </a:r>
          </a:p>
          <a:p>
            <a:pPr lvl="2"/>
            <a:r>
              <a:rPr lang="en-US" sz="1800" dirty="0" smtClean="0"/>
              <a:t>According to the Apostolic assembly of the Faith in Christ Jesus Article 33 section 1 Each congregation shall organize societies of men, ladies, youth and juniors for the spiritual, moral and social development of the church membership, providing members with opportunity and means to serve the work of the Lord, according to age, gender and marital status. </a:t>
            </a:r>
          </a:p>
          <a:p>
            <a:pPr lvl="2"/>
            <a:r>
              <a:rPr lang="en-US" sz="1800" dirty="0" smtClean="0"/>
              <a:t>They are there to plan and lead activities </a:t>
            </a:r>
          </a:p>
          <a:p>
            <a:pPr lvl="2"/>
            <a:r>
              <a:rPr lang="en-US" sz="1800" dirty="0" smtClean="0"/>
              <a:t>report to the pastor, </a:t>
            </a:r>
          </a:p>
          <a:p>
            <a:pPr lvl="2"/>
            <a:r>
              <a:rPr lang="en-US" sz="1800" dirty="0" smtClean="0"/>
              <a:t>represent the youth auxiliary </a:t>
            </a:r>
          </a:p>
          <a:p>
            <a:pPr lvl="2"/>
            <a:r>
              <a:rPr lang="en-US" sz="1800" dirty="0" smtClean="0"/>
              <a:t>delegate youth meetings</a:t>
            </a:r>
          </a:p>
          <a:p>
            <a:pPr lvl="2"/>
            <a:r>
              <a:rPr lang="en-US" sz="1800" dirty="0" smtClean="0"/>
              <a:t>Help in spiritual development of the youth group as individuals and a whole 	</a:t>
            </a:r>
            <a:endParaRPr lang="en-US" sz="1800" dirty="0"/>
          </a:p>
        </p:txBody>
      </p:sp>
    </p:spTree>
    <p:extLst>
      <p:ext uri="{BB962C8B-B14F-4D97-AF65-F5344CB8AC3E}">
        <p14:creationId xmlns:p14="http://schemas.microsoft.com/office/powerpoint/2010/main" val="739032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16" presetClass="entr" presetSubtype="21"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arn(inVertical)">
                                      <p:cBhvr>
                                        <p:cTn id="36" dur="500"/>
                                        <p:tgtEl>
                                          <p:spTgt spid="3">
                                            <p:txEl>
                                              <p:pRg st="6" end="6"/>
                                            </p:tx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arn(inVertical)">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Involvement</a:t>
            </a:r>
            <a:endParaRPr lang="en-US" dirty="0"/>
          </a:p>
        </p:txBody>
      </p:sp>
      <p:sp>
        <p:nvSpPr>
          <p:cNvPr id="3" name="Content Placeholder 2"/>
          <p:cNvSpPr>
            <a:spLocks noGrp="1"/>
          </p:cNvSpPr>
          <p:nvPr>
            <p:ph idx="1"/>
          </p:nvPr>
        </p:nvSpPr>
        <p:spPr>
          <a:xfrm>
            <a:off x="628650" y="1825625"/>
            <a:ext cx="7886700" cy="4692406"/>
          </a:xfrm>
        </p:spPr>
        <p:txBody>
          <a:bodyPr/>
          <a:lstStyle/>
          <a:p>
            <a:r>
              <a:rPr lang="en-US" sz="2800" dirty="0" smtClean="0"/>
              <a:t>Supporting the Youth Board</a:t>
            </a:r>
          </a:p>
          <a:p>
            <a:pPr lvl="1"/>
            <a:r>
              <a:rPr lang="en-US" sz="2400" dirty="0" smtClean="0"/>
              <a:t>Spiritual Support</a:t>
            </a:r>
          </a:p>
          <a:p>
            <a:pPr lvl="2"/>
            <a:r>
              <a:rPr lang="en-US" sz="1800" dirty="0" smtClean="0"/>
              <a:t>Prayer</a:t>
            </a:r>
          </a:p>
          <a:p>
            <a:pPr lvl="2"/>
            <a:r>
              <a:rPr lang="en-US" sz="1800" dirty="0" smtClean="0"/>
              <a:t>Fasting</a:t>
            </a:r>
          </a:p>
          <a:p>
            <a:pPr marL="0" indent="0">
              <a:buNone/>
            </a:pPr>
            <a:endParaRPr lang="en-US" i="1" dirty="0" smtClean="0">
              <a:effectLst>
                <a:outerShdw blurRad="38100" dist="38100" dir="2700000" algn="tl">
                  <a:srgbClr val="000000">
                    <a:alpha val="43137"/>
                  </a:srgbClr>
                </a:outerShdw>
              </a:effectLst>
            </a:endParaRPr>
          </a:p>
          <a:p>
            <a:pPr marL="0" indent="0">
              <a:buNone/>
            </a:pPr>
            <a:r>
              <a:rPr lang="en-US" i="1" dirty="0" smtClean="0">
                <a:effectLst>
                  <a:outerShdw blurRad="38100" dist="38100" dir="2700000" algn="tl">
                    <a:srgbClr val="000000">
                      <a:alpha val="43137"/>
                    </a:srgbClr>
                  </a:outerShdw>
                </a:effectLst>
              </a:rPr>
              <a:t>In Each church they appointed elders, and with prayers and fasting they commended them to the Lord, in whom they had put their trust.</a:t>
            </a:r>
            <a:br>
              <a:rPr lang="en-US" i="1" dirty="0" smtClean="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Acts 14:23 </a:t>
            </a:r>
          </a:p>
          <a:p>
            <a:pPr marL="0" indent="0">
              <a:buNone/>
            </a:pPr>
            <a:endParaRPr lang="en-US" dirty="0" smtClean="0"/>
          </a:p>
          <a:p>
            <a:pPr marL="0" indent="0" algn="ctr">
              <a:buNone/>
            </a:pPr>
            <a:r>
              <a:rPr lang="en-US" dirty="0" smtClean="0"/>
              <a:t>Can not stress this enough PRAYER AND FASTING will help your youth board like you have no idea!!!! </a:t>
            </a:r>
            <a:endParaRPr lang="en-US" dirty="0"/>
          </a:p>
          <a:p>
            <a:pPr marL="0" indent="0">
              <a:buNone/>
            </a:pPr>
            <a:endParaRPr lang="en-US" dirty="0" smtClean="0"/>
          </a:p>
        </p:txBody>
      </p:sp>
    </p:spTree>
    <p:extLst>
      <p:ext uri="{BB962C8B-B14F-4D97-AF65-F5344CB8AC3E}">
        <p14:creationId xmlns:p14="http://schemas.microsoft.com/office/powerpoint/2010/main" val="78891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p:cTn id="3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Involvement</a:t>
            </a:r>
            <a:endParaRPr lang="en-US" dirty="0"/>
          </a:p>
        </p:txBody>
      </p:sp>
      <p:sp>
        <p:nvSpPr>
          <p:cNvPr id="3" name="Content Placeholder 2"/>
          <p:cNvSpPr>
            <a:spLocks noGrp="1"/>
          </p:cNvSpPr>
          <p:nvPr>
            <p:ph idx="1"/>
          </p:nvPr>
        </p:nvSpPr>
        <p:spPr/>
        <p:txBody>
          <a:bodyPr>
            <a:normAutofit/>
          </a:bodyPr>
          <a:lstStyle/>
          <a:p>
            <a:r>
              <a:rPr lang="en-US" dirty="0" smtClean="0"/>
              <a:t>Supporting the Youth Board</a:t>
            </a:r>
          </a:p>
          <a:p>
            <a:pPr lvl="1"/>
            <a:r>
              <a:rPr lang="en-US" dirty="0" smtClean="0"/>
              <a:t>Be on board with the plans they have </a:t>
            </a:r>
          </a:p>
          <a:p>
            <a:pPr lvl="1"/>
            <a:r>
              <a:rPr lang="en-US" dirty="0" smtClean="0"/>
              <a:t>Go to the events planned</a:t>
            </a:r>
          </a:p>
          <a:p>
            <a:pPr lvl="1"/>
            <a:r>
              <a:rPr lang="en-US" dirty="0" smtClean="0"/>
              <a:t>Participate in those events</a:t>
            </a:r>
          </a:p>
          <a:p>
            <a:pPr lvl="2"/>
            <a:r>
              <a:rPr lang="en-US" dirty="0" smtClean="0"/>
              <a:t>Setting up </a:t>
            </a:r>
          </a:p>
          <a:p>
            <a:pPr lvl="2"/>
            <a:r>
              <a:rPr lang="en-US" dirty="0" smtClean="0"/>
              <a:t>cleaning up</a:t>
            </a:r>
          </a:p>
          <a:p>
            <a:pPr lvl="2"/>
            <a:r>
              <a:rPr lang="en-US" dirty="0" smtClean="0"/>
              <a:t>ushering</a:t>
            </a:r>
          </a:p>
          <a:p>
            <a:pPr lvl="2"/>
            <a:r>
              <a:rPr lang="en-US" dirty="0" smtClean="0"/>
              <a:t>serving </a:t>
            </a:r>
          </a:p>
          <a:p>
            <a:pPr lvl="1"/>
            <a:r>
              <a:rPr lang="en-US" dirty="0" smtClean="0"/>
              <a:t>Provide your services and talents in the ministries that are in your Youth groups</a:t>
            </a:r>
          </a:p>
          <a:p>
            <a:pPr lvl="2"/>
            <a:r>
              <a:rPr lang="en-US" dirty="0" smtClean="0"/>
              <a:t>Side note please do not limit your self to only being serviceable to your youth group but for all the church as well</a:t>
            </a:r>
          </a:p>
          <a:p>
            <a:pPr lvl="1"/>
            <a:r>
              <a:rPr lang="en-US" dirty="0" smtClean="0"/>
              <a:t>Provide your feedback, as well as Ideas</a:t>
            </a:r>
          </a:p>
          <a:p>
            <a:pPr lvl="2"/>
            <a:r>
              <a:rPr lang="en-US" dirty="0" smtClean="0"/>
              <a:t>Now this area let’s take a moment and talk about it. </a:t>
            </a:r>
          </a:p>
        </p:txBody>
      </p:sp>
    </p:spTree>
    <p:extLst>
      <p:ext uri="{BB962C8B-B14F-4D97-AF65-F5344CB8AC3E}">
        <p14:creationId xmlns:p14="http://schemas.microsoft.com/office/powerpoint/2010/main" val="227709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Involvement</a:t>
            </a:r>
            <a:endParaRPr lang="en-US" dirty="0"/>
          </a:p>
        </p:txBody>
      </p:sp>
      <p:sp>
        <p:nvSpPr>
          <p:cNvPr id="3" name="Content Placeholder 2"/>
          <p:cNvSpPr>
            <a:spLocks noGrp="1"/>
          </p:cNvSpPr>
          <p:nvPr>
            <p:ph idx="1"/>
          </p:nvPr>
        </p:nvSpPr>
        <p:spPr/>
        <p:txBody>
          <a:bodyPr/>
          <a:lstStyle/>
          <a:p>
            <a:pPr marL="0" indent="0">
              <a:buNone/>
            </a:pPr>
            <a:r>
              <a:rPr lang="en-US" dirty="0" smtClean="0"/>
              <a:t>Take the Time to get to know your Youth Leaders to gain a relationship with them. </a:t>
            </a:r>
            <a:endParaRPr lang="en-US" dirty="0"/>
          </a:p>
          <a:p>
            <a:pPr marL="0" indent="0">
              <a:buNone/>
            </a:pPr>
            <a:r>
              <a:rPr lang="en-US" dirty="0" smtClean="0"/>
              <a:t>You do not have to wait on them to </a:t>
            </a:r>
            <a:r>
              <a:rPr lang="en-US" dirty="0"/>
              <a:t>c</a:t>
            </a:r>
            <a:r>
              <a:rPr lang="en-US" dirty="0" smtClean="0"/>
              <a:t>ontact you.</a:t>
            </a:r>
          </a:p>
          <a:p>
            <a:pPr marL="0" indent="0" algn="ctr">
              <a:buNone/>
            </a:pPr>
            <a:r>
              <a:rPr lang="en-US" b="1" i="1" u="sng" dirty="0" smtClean="0"/>
              <a:t>COMMUNICATION IS KEY !!!!!!!</a:t>
            </a:r>
          </a:p>
          <a:p>
            <a:pPr marL="0" indent="0">
              <a:buNone/>
            </a:pPr>
            <a:endParaRPr lang="en-US" dirty="0" smtClean="0"/>
          </a:p>
          <a:p>
            <a:pPr marL="0" indent="0" algn="ctr">
              <a:buNone/>
            </a:pPr>
            <a:r>
              <a:rPr lang="en-US" sz="5400" dirty="0" smtClean="0">
                <a:effectLst>
                  <a:outerShdw blurRad="38100" dist="38100" dir="2700000" algn="tl">
                    <a:srgbClr val="000000">
                      <a:alpha val="43137"/>
                    </a:srgbClr>
                  </a:outerShdw>
                </a:effectLst>
              </a:rPr>
              <a:t>LET’S TALK</a:t>
            </a:r>
            <a:endParaRPr lang="en-US" sz="5400" dirty="0">
              <a:effectLst>
                <a:outerShdw blurRad="38100" dist="38100" dir="2700000" algn="tl">
                  <a:srgbClr val="000000">
                    <a:alpha val="43137"/>
                  </a:srgbClr>
                </a:outerShdw>
              </a:effectLst>
            </a:endParaRPr>
          </a:p>
        </p:txBody>
      </p:sp>
      <p:sp>
        <p:nvSpPr>
          <p:cNvPr id="4" name="Rectangle 3"/>
          <p:cNvSpPr/>
          <p:nvPr/>
        </p:nvSpPr>
        <p:spPr>
          <a:xfrm>
            <a:off x="159782" y="4594863"/>
            <a:ext cx="476391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Hebrews 13:7</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2859459" y="5518193"/>
            <a:ext cx="4644285"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Hebrews 13:17</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741652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Servitude</a:t>
            </a:r>
            <a:endParaRPr lang="en-US" dirty="0"/>
          </a:p>
        </p:txBody>
      </p:sp>
      <p:sp>
        <p:nvSpPr>
          <p:cNvPr id="5" name="Content Placeholder 4"/>
          <p:cNvSpPr>
            <a:spLocks noGrp="1"/>
          </p:cNvSpPr>
          <p:nvPr>
            <p:ph idx="1"/>
          </p:nvPr>
        </p:nvSpPr>
        <p:spPr>
          <a:xfrm>
            <a:off x="375138" y="1825624"/>
            <a:ext cx="8140212" cy="4833083"/>
          </a:xfrm>
        </p:spPr>
        <p:txBody>
          <a:bodyPr anchor="t">
            <a:normAutofit/>
          </a:bodyPr>
          <a:lstStyle/>
          <a:p>
            <a:pPr marL="0" indent="0">
              <a:buNone/>
            </a:pPr>
            <a:r>
              <a:rPr lang="en-US" dirty="0"/>
              <a:t>"As each has received a gift, use it to </a:t>
            </a:r>
            <a:r>
              <a:rPr lang="en-US" b="1" i="1" dirty="0">
                <a:effectLst>
                  <a:outerShdw blurRad="38100" dist="38100" dir="2700000" algn="tl">
                    <a:srgbClr val="000000">
                      <a:alpha val="43137"/>
                    </a:srgbClr>
                  </a:outerShdw>
                </a:effectLst>
              </a:rPr>
              <a:t>SERVE</a:t>
            </a:r>
            <a:r>
              <a:rPr lang="en-US" dirty="0"/>
              <a:t> one another, as good stewards of God’s varied grace."  </a:t>
            </a:r>
            <a:r>
              <a:rPr lang="en-US" dirty="0" smtClean="0"/>
              <a:t>1 </a:t>
            </a:r>
            <a:r>
              <a:rPr lang="en-US" dirty="0"/>
              <a:t>Peter 4:10 (ESV</a:t>
            </a:r>
            <a:r>
              <a:rPr lang="en-US" dirty="0" smtClean="0"/>
              <a:t>)</a:t>
            </a:r>
          </a:p>
          <a:p>
            <a:r>
              <a:rPr lang="en-US" dirty="0" smtClean="0"/>
              <a:t>What does it mean to serve?</a:t>
            </a:r>
          </a:p>
          <a:p>
            <a:pPr lvl="1"/>
            <a:r>
              <a:rPr lang="en-US" dirty="0" smtClean="0"/>
              <a:t>Means to be a SERVANT, which means to be of use  according to Merriam-Webster dictionary</a:t>
            </a:r>
          </a:p>
          <a:p>
            <a:pPr lvl="1"/>
            <a:r>
              <a:rPr lang="en-US" dirty="0" smtClean="0"/>
              <a:t>The word servant derives from the word Slave</a:t>
            </a:r>
          </a:p>
          <a:p>
            <a:pPr lvl="1"/>
            <a:r>
              <a:rPr lang="en-US" dirty="0" smtClean="0"/>
              <a:t>The bible says: use it to “be of use” to one another… (1 peter 4:10) </a:t>
            </a:r>
          </a:p>
          <a:p>
            <a:pPr lvl="1"/>
            <a:r>
              <a:rPr lang="en-US" dirty="0" smtClean="0"/>
              <a:t>In other words Give of yourself </a:t>
            </a:r>
          </a:p>
        </p:txBody>
      </p:sp>
    </p:spTree>
    <p:extLst>
      <p:ext uri="{BB962C8B-B14F-4D97-AF65-F5344CB8AC3E}">
        <p14:creationId xmlns:p14="http://schemas.microsoft.com/office/powerpoint/2010/main" val="3533354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theme/theme1.xml><?xml version="1.0" encoding="utf-8"?>
<a:theme xmlns:a="http://schemas.openxmlformats.org/drawingml/2006/main" name="THINK2014 Template">
  <a:themeElements>
    <a:clrScheme name="Custom 2">
      <a:dk1>
        <a:srgbClr val="3A3838"/>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7DA51B2-9B6D-4A3E-AAAA-A79550DE223D}" vid="{55C8D0B5-7873-450E-97BC-BB770F194E6B}"/>
    </a:ext>
  </a:extLst>
</a:theme>
</file>

<file path=docProps/app.xml><?xml version="1.0" encoding="utf-8"?>
<Properties xmlns="http://schemas.openxmlformats.org/officeDocument/2006/extended-properties" xmlns:vt="http://schemas.openxmlformats.org/officeDocument/2006/docPropsVTypes">
  <Template>THINK2014 Template</Template>
  <TotalTime>2096</TotalTime>
  <Words>1367</Words>
  <Application>Microsoft Office PowerPoint</Application>
  <PresentationFormat>On-screen Show (4:3)</PresentationFormat>
  <Paragraphs>151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Franklin Gothic Book</vt:lpstr>
      <vt:lpstr>Franklin Gothic Medium</vt:lpstr>
      <vt:lpstr>THINK2014 Template</vt:lpstr>
      <vt:lpstr> Youth Workers</vt:lpstr>
      <vt:lpstr>Leadership???? </vt:lpstr>
      <vt:lpstr>Leadership???? </vt:lpstr>
      <vt:lpstr>Leadership???? </vt:lpstr>
      <vt:lpstr>My Involvement</vt:lpstr>
      <vt:lpstr>My Involvement</vt:lpstr>
      <vt:lpstr>My Involvement</vt:lpstr>
      <vt:lpstr>My Involvement</vt:lpstr>
      <vt:lpstr>Servitude</vt:lpstr>
      <vt:lpstr>Servitude</vt:lpstr>
      <vt:lpstr>Servitude</vt:lpstr>
      <vt:lpstr>Devils Advocate</vt:lpstr>
      <vt:lpstr>Devils Advocate</vt:lpstr>
      <vt:lpstr>Devils Advocate</vt:lpstr>
      <vt:lpstr>Devils Advocate</vt:lpstr>
      <vt:lpstr>Our Future</vt:lpstr>
      <vt:lpstr>Our Future</vt:lpstr>
      <vt:lpstr>Our Future</vt:lpstr>
      <vt:lpstr>Our Future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Volunteers</dc:title>
  <cp:lastModifiedBy>Ben Macias</cp:lastModifiedBy>
  <cp:revision>38</cp:revision>
  <dcterms:created xsi:type="dcterms:W3CDTF">2014-01-03T03:46:12Z</dcterms:created>
  <dcterms:modified xsi:type="dcterms:W3CDTF">2014-01-12T01:16:56Z</dcterms:modified>
</cp:coreProperties>
</file>