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71" r:id="rId4"/>
    <p:sldId id="264" r:id="rId5"/>
    <p:sldId id="257" r:id="rId6"/>
    <p:sldId id="265" r:id="rId7"/>
    <p:sldId id="259" r:id="rId8"/>
    <p:sldId id="267" r:id="rId9"/>
    <p:sldId id="272" r:id="rId10"/>
    <p:sldId id="273" r:id="rId11"/>
    <p:sldId id="268" r:id="rId12"/>
    <p:sldId id="269" r:id="rId13"/>
    <p:sldId id="275" r:id="rId14"/>
    <p:sldId id="266" r:id="rId15"/>
    <p:sldId id="260" r:id="rId16"/>
    <p:sldId id="270" r:id="rId17"/>
    <p:sldId id="274" r:id="rId18"/>
    <p:sldId id="26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Franklin Gothic Book" panose="020B05030201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Franklin Gothic Book" panose="020B05030201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9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743125D-D6EC-41A6-BD08-0594CAC3B296}" type="datetimeFigureOut">
              <a:rPr lang="en-US"/>
              <a:pPr/>
              <a:t>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BDF5A2C-84A3-4F64-99E8-D0EEE876C920}" type="slidenum">
              <a:rPr lang="en-US"/>
              <a:pPr/>
              <a:t>‹#›</a:t>
            </a:fld>
            <a:endParaRPr lang="en-US"/>
          </a:p>
        </p:txBody>
      </p:sp>
    </p:spTree>
    <p:extLst>
      <p:ext uri="{BB962C8B-B14F-4D97-AF65-F5344CB8AC3E}">
        <p14:creationId xmlns:p14="http://schemas.microsoft.com/office/powerpoint/2010/main" val="180218963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52943DA6-BF51-47DC-AFC3-5CCB6DC74034}" type="slidenum">
              <a:rPr lang="en-US">
                <a:latin typeface="Calibri" panose="020F0502020204030204" pitchFamily="34" charset="0"/>
              </a:rPr>
              <a:pPr/>
              <a:t>2</a:t>
            </a:fld>
            <a:endParaRPr lang="en-US">
              <a:latin typeface="Calibri" panose="020F0502020204030204" pitchFamily="34" charset="0"/>
            </a:endParaRPr>
          </a:p>
        </p:txBody>
      </p:sp>
    </p:spTree>
    <p:extLst>
      <p:ext uri="{BB962C8B-B14F-4D97-AF65-F5344CB8AC3E}">
        <p14:creationId xmlns:p14="http://schemas.microsoft.com/office/powerpoint/2010/main" val="65884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1E90A7F0-99D3-43D0-AEA6-BDAE666D03AF}" type="slidenum">
              <a:rPr lang="en-US">
                <a:latin typeface="Calibri" panose="020F0502020204030204" pitchFamily="34" charset="0"/>
              </a:rPr>
              <a:pPr/>
              <a:t>12</a:t>
            </a:fld>
            <a:endParaRPr lang="en-US">
              <a:latin typeface="Calibri" panose="020F0502020204030204" pitchFamily="34" charset="0"/>
            </a:endParaRPr>
          </a:p>
        </p:txBody>
      </p:sp>
    </p:spTree>
    <p:extLst>
      <p:ext uri="{BB962C8B-B14F-4D97-AF65-F5344CB8AC3E}">
        <p14:creationId xmlns:p14="http://schemas.microsoft.com/office/powerpoint/2010/main" val="963439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Hand out lesson and go step by step</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B986D5B1-19F1-4FAA-A7E3-E2527CC2AE23}" type="slidenum">
              <a:rPr lang="en-US">
                <a:latin typeface="Calibri" panose="020F0502020204030204" pitchFamily="34" charset="0"/>
              </a:rPr>
              <a:pPr/>
              <a:t>13</a:t>
            </a:fld>
            <a:endParaRPr lang="en-US">
              <a:latin typeface="Calibri" panose="020F0502020204030204" pitchFamily="34" charset="0"/>
            </a:endParaRPr>
          </a:p>
        </p:txBody>
      </p:sp>
    </p:spTree>
    <p:extLst>
      <p:ext uri="{BB962C8B-B14F-4D97-AF65-F5344CB8AC3E}">
        <p14:creationId xmlns:p14="http://schemas.microsoft.com/office/powerpoint/2010/main" val="308028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Pass out book markers and work books.</a:t>
            </a:r>
          </a:p>
          <a:p>
            <a:pPr>
              <a:spcBef>
                <a:spcPct val="0"/>
              </a:spcBef>
            </a:pPr>
            <a:r>
              <a:rPr lang="en-US" smtClean="0"/>
              <a:t>If time permits go through workbook training.</a:t>
            </a:r>
          </a:p>
          <a:p>
            <a:pPr>
              <a:spcBef>
                <a:spcPct val="0"/>
              </a:spcBef>
            </a:pPr>
            <a:r>
              <a:rPr lang="en-US" smtClean="0"/>
              <a:t>Let them know that if they have a structure where you have a supervisor then the supervisor would walk them through the workbook.</a:t>
            </a:r>
          </a:p>
          <a:p>
            <a:pPr>
              <a:spcBef>
                <a:spcPct val="0"/>
              </a:spcBef>
            </a:pPr>
            <a:r>
              <a:rPr lang="en-US" smtClean="0"/>
              <a:t>The workbook is filled out the week before Evangelistic Cycle is launched.</a:t>
            </a:r>
          </a:p>
          <a:p>
            <a:pPr>
              <a:spcBef>
                <a:spcPct val="0"/>
              </a:spcBef>
            </a:pPr>
            <a:r>
              <a:rPr lang="en-US" smtClean="0"/>
              <a:t>The bookmarkers should reflect your 4 or 5 week cycle date and goals.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E891D75A-E204-42BF-A08D-812B275B6A2B}" type="slidenum">
              <a:rPr lang="en-US">
                <a:latin typeface="Calibri" panose="020F0502020204030204" pitchFamily="34" charset="0"/>
              </a:rPr>
              <a:pPr/>
              <a:t>14</a:t>
            </a:fld>
            <a:endParaRPr lang="en-US">
              <a:latin typeface="Calibri" panose="020F0502020204030204" pitchFamily="34" charset="0"/>
            </a:endParaRPr>
          </a:p>
        </p:txBody>
      </p:sp>
    </p:spTree>
    <p:extLst>
      <p:ext uri="{BB962C8B-B14F-4D97-AF65-F5344CB8AC3E}">
        <p14:creationId xmlns:p14="http://schemas.microsoft.com/office/powerpoint/2010/main" val="20657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Explain bookmarker front and back.</a:t>
            </a:r>
          </a:p>
          <a:p>
            <a:pPr>
              <a:spcBef>
                <a:spcPct val="0"/>
              </a:spcBef>
            </a:pPr>
            <a:r>
              <a:rPr lang="en-US" smtClean="0"/>
              <a:t>Front is for your friends name.</a:t>
            </a:r>
          </a:p>
          <a:p>
            <a:pPr>
              <a:spcBef>
                <a:spcPct val="0"/>
              </a:spcBef>
            </a:pPr>
            <a:r>
              <a:rPr lang="en-US" smtClean="0"/>
              <a:t>Our goal is to at least write a minimum of 3 names but 5 works best.</a:t>
            </a:r>
          </a:p>
          <a:p>
            <a:pPr>
              <a:spcBef>
                <a:spcPct val="0"/>
              </a:spcBef>
            </a:pPr>
            <a:r>
              <a:rPr lang="en-US" smtClean="0"/>
              <a:t>Through Prayer and Fasting for our written names we are confident the Lord will show each person which to focus your energy and resources on.</a:t>
            </a:r>
          </a:p>
          <a:p>
            <a:pPr>
              <a:spcBef>
                <a:spcPct val="0"/>
              </a:spcBef>
            </a:pPr>
            <a:r>
              <a:rPr lang="en-US" smtClean="0"/>
              <a:t>Back is the weekly goal.</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D2ABD26E-B252-428E-A2F9-4374B1F2CE54}" type="slidenum">
              <a:rPr lang="en-US">
                <a:latin typeface="Calibri" panose="020F0502020204030204" pitchFamily="34" charset="0"/>
              </a:rPr>
              <a:pPr/>
              <a:t>15</a:t>
            </a:fld>
            <a:endParaRPr lang="en-US">
              <a:latin typeface="Calibri" panose="020F0502020204030204" pitchFamily="34" charset="0"/>
            </a:endParaRPr>
          </a:p>
        </p:txBody>
      </p:sp>
    </p:spTree>
    <p:extLst>
      <p:ext uri="{BB962C8B-B14F-4D97-AF65-F5344CB8AC3E}">
        <p14:creationId xmlns:p14="http://schemas.microsoft.com/office/powerpoint/2010/main" val="351215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Explain bookmarker front and back.</a:t>
            </a:r>
          </a:p>
          <a:p>
            <a:pPr>
              <a:spcBef>
                <a:spcPct val="0"/>
              </a:spcBef>
            </a:pPr>
            <a:r>
              <a:rPr lang="en-US" smtClean="0"/>
              <a:t>Front is for your friends name.</a:t>
            </a:r>
          </a:p>
          <a:p>
            <a:pPr>
              <a:spcBef>
                <a:spcPct val="0"/>
              </a:spcBef>
            </a:pPr>
            <a:r>
              <a:rPr lang="en-US" smtClean="0"/>
              <a:t>Back is the weekly goal.</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274D1687-4F1B-4B91-A924-35C568074105}" type="slidenum">
              <a:rPr lang="en-US">
                <a:latin typeface="Calibri" panose="020F0502020204030204" pitchFamily="34" charset="0"/>
              </a:rPr>
              <a:pPr/>
              <a:t>16</a:t>
            </a:fld>
            <a:endParaRPr lang="en-US">
              <a:latin typeface="Calibri" panose="020F0502020204030204" pitchFamily="34" charset="0"/>
            </a:endParaRPr>
          </a:p>
        </p:txBody>
      </p:sp>
    </p:spTree>
    <p:extLst>
      <p:ext uri="{BB962C8B-B14F-4D97-AF65-F5344CB8AC3E}">
        <p14:creationId xmlns:p14="http://schemas.microsoft.com/office/powerpoint/2010/main" val="66725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our lifegroup 5 youth have given their life to the Lord these past 24 months and my assistant (Timothy) is now taking the lead in my life group.</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B1F5D0E2-B870-40E4-AFD3-789FF1EF6689}" type="slidenum">
              <a:rPr lang="en-US">
                <a:latin typeface="Calibri" panose="020F0502020204030204" pitchFamily="34" charset="0"/>
              </a:rPr>
              <a:pPr/>
              <a:t>17</a:t>
            </a:fld>
            <a:endParaRPr lang="en-US">
              <a:latin typeface="Calibri" panose="020F0502020204030204" pitchFamily="34" charset="0"/>
            </a:endParaRPr>
          </a:p>
        </p:txBody>
      </p:sp>
    </p:spTree>
    <p:extLst>
      <p:ext uri="{BB962C8B-B14F-4D97-AF65-F5344CB8AC3E}">
        <p14:creationId xmlns:p14="http://schemas.microsoft.com/office/powerpoint/2010/main" val="283357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58DB8093-BBAE-4933-BC07-50FE4FBDCFED}" type="slidenum">
              <a:rPr lang="en-US">
                <a:latin typeface="Calibri" panose="020F0502020204030204" pitchFamily="34" charset="0"/>
              </a:rPr>
              <a:pPr/>
              <a:t>3</a:t>
            </a:fld>
            <a:endParaRPr lang="en-US">
              <a:latin typeface="Calibri" panose="020F0502020204030204" pitchFamily="34" charset="0"/>
            </a:endParaRPr>
          </a:p>
        </p:txBody>
      </p:sp>
    </p:spTree>
    <p:extLst>
      <p:ext uri="{BB962C8B-B14F-4D97-AF65-F5344CB8AC3E}">
        <p14:creationId xmlns:p14="http://schemas.microsoft.com/office/powerpoint/2010/main" val="140695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Ascension of Jesus Acts 1:9-11</a:t>
            </a:r>
          </a:p>
          <a:p>
            <a:pPr>
              <a:spcBef>
                <a:spcPct val="0"/>
              </a:spcBef>
            </a:pPr>
            <a:r>
              <a:rPr lang="en-US" smtClean="0"/>
              <a:t>Following Jesus ascension the disciples meet in the upper room praying in one accord.</a:t>
            </a:r>
          </a:p>
          <a:p>
            <a:pPr>
              <a:spcBef>
                <a:spcPct val="0"/>
              </a:spcBef>
            </a:pPr>
            <a:r>
              <a:rPr lang="en-US" smtClean="0"/>
              <a:t>When the Holy Spirit fell upon them they went out into the streets to share this great news.</a:t>
            </a:r>
          </a:p>
          <a:p>
            <a:pPr>
              <a:spcBef>
                <a:spcPct val="0"/>
              </a:spcBef>
            </a:pPr>
            <a:r>
              <a:rPr lang="en-US" smtClean="0"/>
              <a:t>This was the very first Holy Ghost filled revival to the amount of 3,000 men being baptized in Jesus Name.</a:t>
            </a:r>
          </a:p>
          <a:p>
            <a:pPr>
              <a:spcBef>
                <a:spcPct val="0"/>
              </a:spcBef>
            </a:pPr>
            <a:r>
              <a:rPr lang="en-US" altLang="en-US" b="1" i="1" smtClean="0"/>
              <a:t>“</a:t>
            </a:r>
            <a:r>
              <a:rPr lang="en-US" b="1" i="1" smtClean="0"/>
              <a:t>Every day they continued to meet together in the temple courts. They broke bread in their homes and ate together with glad and sincere hearts, </a:t>
            </a:r>
            <a:r>
              <a:rPr lang="en-US" b="1" i="1" baseline="30000" smtClean="0"/>
              <a:t>47 </a:t>
            </a:r>
            <a:r>
              <a:rPr lang="en-US" b="1" i="1" smtClean="0"/>
              <a:t>praising God and enjoying the favor of all the people. And the Lord added to their number daily those who were being saved</a:t>
            </a:r>
            <a:r>
              <a:rPr lang="en-US" altLang="en-US" b="1" i="1" smtClean="0"/>
              <a:t>”</a:t>
            </a:r>
            <a:r>
              <a:rPr lang="en-US" b="1" i="1" smtClean="0"/>
              <a:t> (Acts 2:46-47 NIV).</a:t>
            </a:r>
          </a:p>
          <a:p>
            <a:pPr>
              <a:spcBef>
                <a:spcPct val="0"/>
              </a:spcBef>
            </a:pPr>
            <a:endParaRPr lang="en-US" smtClean="0"/>
          </a:p>
          <a:p>
            <a:pPr>
              <a:spcBef>
                <a:spcPct val="0"/>
              </a:spcBef>
            </a:pPr>
            <a:endParaRPr 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546CFEC6-7E58-429F-A986-9E95E7972E03}" type="slidenum">
              <a:rPr lang="en-US">
                <a:latin typeface="Calibri" panose="020F0502020204030204" pitchFamily="34" charset="0"/>
              </a:rPr>
              <a:pPr/>
              <a:t>4</a:t>
            </a:fld>
            <a:endParaRPr lang="en-US">
              <a:latin typeface="Calibri" panose="020F0502020204030204" pitchFamily="34" charset="0"/>
            </a:endParaRPr>
          </a:p>
        </p:txBody>
      </p:sp>
    </p:spTree>
    <p:extLst>
      <p:ext uri="{BB962C8B-B14F-4D97-AF65-F5344CB8AC3E}">
        <p14:creationId xmlns:p14="http://schemas.microsoft.com/office/powerpoint/2010/main" val="291926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71D16BC8-A877-4887-B23D-09DE984BA054}" type="slidenum">
              <a:rPr lang="en-US">
                <a:latin typeface="Calibri" panose="020F0502020204030204" pitchFamily="34" charset="0"/>
              </a:rPr>
              <a:pPr/>
              <a:t>5</a:t>
            </a:fld>
            <a:endParaRPr lang="en-US">
              <a:latin typeface="Calibri" panose="020F0502020204030204" pitchFamily="34" charset="0"/>
            </a:endParaRPr>
          </a:p>
        </p:txBody>
      </p:sp>
    </p:spTree>
    <p:extLst>
      <p:ext uri="{BB962C8B-B14F-4D97-AF65-F5344CB8AC3E}">
        <p14:creationId xmlns:p14="http://schemas.microsoft.com/office/powerpoint/2010/main" val="66418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Realize that small groups begin with community. Community in it basic expression means: Public, Free, Open, Society, Group</a:t>
            </a:r>
          </a:p>
          <a:p>
            <a:pPr>
              <a:spcBef>
                <a:spcPct val="0"/>
              </a:spcBef>
            </a:pPr>
            <a:endParaRPr lang="en-US" smtClean="0"/>
          </a:p>
          <a:p>
            <a:pPr>
              <a:spcBef>
                <a:spcPct val="0"/>
              </a:spcBef>
            </a:pPr>
            <a:r>
              <a:rPr lang="en-US" smtClean="0"/>
              <a:t>Community is a wonderful platform to develop relationships with our friends, a platform to share the Good news of our Lord and Savior Jesus Christ.</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055E7A86-3671-4F9D-A228-3F715FE87B4A}" type="slidenum">
              <a:rPr lang="en-US">
                <a:latin typeface="Calibri" panose="020F0502020204030204" pitchFamily="34" charset="0"/>
              </a:rPr>
              <a:pPr/>
              <a:t>6</a:t>
            </a:fld>
            <a:endParaRPr lang="en-US">
              <a:latin typeface="Calibri" panose="020F0502020204030204" pitchFamily="34" charset="0"/>
            </a:endParaRPr>
          </a:p>
        </p:txBody>
      </p:sp>
    </p:spTree>
    <p:extLst>
      <p:ext uri="{BB962C8B-B14F-4D97-AF65-F5344CB8AC3E}">
        <p14:creationId xmlns:p14="http://schemas.microsoft.com/office/powerpoint/2010/main" val="269628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Youth have a tendency to </a:t>
            </a:r>
            <a:r>
              <a:rPr lang="en-US" altLang="en-US" smtClean="0"/>
              <a:t>“</a:t>
            </a:r>
            <a:r>
              <a:rPr lang="en-US" smtClean="0"/>
              <a:t>shut down</a:t>
            </a:r>
            <a:r>
              <a:rPr lang="en-US" altLang="en-US" smtClean="0"/>
              <a:t>”</a:t>
            </a:r>
            <a:r>
              <a:rPr lang="en-US" smtClean="0"/>
              <a:t> when a person of authority are present mainly a Adult, parent, minister, pastor.</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3F0C51BD-4331-4A8A-9497-E3D37C26B1B6}" type="slidenum">
              <a:rPr lang="en-US">
                <a:latin typeface="Calibri" panose="020F0502020204030204" pitchFamily="34" charset="0"/>
              </a:rPr>
              <a:pPr/>
              <a:t>8</a:t>
            </a:fld>
            <a:endParaRPr lang="en-US">
              <a:latin typeface="Calibri" panose="020F0502020204030204" pitchFamily="34" charset="0"/>
            </a:endParaRPr>
          </a:p>
        </p:txBody>
      </p:sp>
    </p:spTree>
    <p:extLst>
      <p:ext uri="{BB962C8B-B14F-4D97-AF65-F5344CB8AC3E}">
        <p14:creationId xmlns:p14="http://schemas.microsoft.com/office/powerpoint/2010/main" val="74976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AC8FC30E-09FE-4209-B5C2-322E1C17157F}" type="slidenum">
              <a:rPr lang="en-US">
                <a:latin typeface="Calibri" panose="020F0502020204030204" pitchFamily="34" charset="0"/>
              </a:rPr>
              <a:pPr/>
              <a:t>9</a:t>
            </a:fld>
            <a:endParaRPr lang="en-US">
              <a:latin typeface="Calibri" panose="020F0502020204030204" pitchFamily="34" charset="0"/>
            </a:endParaRPr>
          </a:p>
        </p:txBody>
      </p:sp>
    </p:spTree>
    <p:extLst>
      <p:ext uri="{BB962C8B-B14F-4D97-AF65-F5344CB8AC3E}">
        <p14:creationId xmlns:p14="http://schemas.microsoft.com/office/powerpoint/2010/main" val="359371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0182E5DA-F416-4188-8EBA-0D0A715FFCDE}" type="slidenum">
              <a:rPr lang="en-US">
                <a:latin typeface="Calibri" panose="020F0502020204030204" pitchFamily="34" charset="0"/>
              </a:rPr>
              <a:pPr/>
              <a:t>10</a:t>
            </a:fld>
            <a:endParaRPr lang="en-US">
              <a:latin typeface="Calibri" panose="020F0502020204030204" pitchFamily="34" charset="0"/>
            </a:endParaRPr>
          </a:p>
        </p:txBody>
      </p:sp>
    </p:spTree>
    <p:extLst>
      <p:ext uri="{BB962C8B-B14F-4D97-AF65-F5344CB8AC3E}">
        <p14:creationId xmlns:p14="http://schemas.microsoft.com/office/powerpoint/2010/main" val="226942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Youth have a tendency to </a:t>
            </a:r>
            <a:r>
              <a:rPr lang="en-US" altLang="en-US" smtClean="0"/>
              <a:t>“</a:t>
            </a:r>
            <a:r>
              <a:rPr lang="en-US" smtClean="0"/>
              <a:t>shut down</a:t>
            </a:r>
            <a:r>
              <a:rPr lang="en-US" altLang="en-US" smtClean="0"/>
              <a:t>”</a:t>
            </a:r>
            <a:r>
              <a:rPr lang="en-US" smtClean="0"/>
              <a:t> when a person of authority are present mainly a Adult, parent, minister, pastor.</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ea typeface="MS PGothic" panose="020B0600070205080204" pitchFamily="34" charset="-128"/>
              </a:defRPr>
            </a:lvl1pPr>
            <a:lvl2pPr marL="742950" indent="-285750">
              <a:defRPr>
                <a:solidFill>
                  <a:schemeClr val="tx1"/>
                </a:solidFill>
                <a:latin typeface="Franklin Gothic Book" panose="020B0503020102020204" pitchFamily="34" charset="0"/>
                <a:ea typeface="MS PGothic" panose="020B0600070205080204" pitchFamily="34" charset="-128"/>
              </a:defRPr>
            </a:lvl2pPr>
            <a:lvl3pPr marL="1143000" indent="-228600">
              <a:defRPr>
                <a:solidFill>
                  <a:schemeClr val="tx1"/>
                </a:solidFill>
                <a:latin typeface="Franklin Gothic Book" panose="020B0503020102020204" pitchFamily="34" charset="0"/>
                <a:ea typeface="MS PGothic" panose="020B0600070205080204" pitchFamily="34" charset="-128"/>
              </a:defRPr>
            </a:lvl3pPr>
            <a:lvl4pPr marL="1600200" indent="-228600">
              <a:defRPr>
                <a:solidFill>
                  <a:schemeClr val="tx1"/>
                </a:solidFill>
                <a:latin typeface="Franklin Gothic Book" panose="020B0503020102020204" pitchFamily="34" charset="0"/>
                <a:ea typeface="MS PGothic" panose="020B0600070205080204" pitchFamily="34" charset="-128"/>
              </a:defRPr>
            </a:lvl4pPr>
            <a:lvl5pPr marL="2057400" indent="-228600">
              <a:defRPr>
                <a:solidFill>
                  <a:schemeClr val="tx1"/>
                </a:solidFill>
                <a:latin typeface="Franklin Gothic Book" panose="020B0503020102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fld id="{65826D4B-3E4A-41E0-9A64-C26F7AA36012}" type="slidenum">
              <a:rPr lang="en-US">
                <a:latin typeface="Calibri" panose="020F0502020204030204" pitchFamily="34" charset="0"/>
              </a:rPr>
              <a:pPr/>
              <a:t>11</a:t>
            </a:fld>
            <a:endParaRPr lang="en-US">
              <a:latin typeface="Calibri" panose="020F0502020204030204" pitchFamily="34" charset="0"/>
            </a:endParaRPr>
          </a:p>
        </p:txBody>
      </p:sp>
    </p:spTree>
    <p:extLst>
      <p:ext uri="{BB962C8B-B14F-4D97-AF65-F5344CB8AC3E}">
        <p14:creationId xmlns:p14="http://schemas.microsoft.com/office/powerpoint/2010/main" val="135527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4094922"/>
            <a:ext cx="6858000" cy="1162878"/>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4936482B-8D9A-4044-A1D4-250FD9C42745}" type="datetimeFigureOut">
              <a:rPr lang="en-US"/>
              <a:pPr/>
              <a:t>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5D5AE1-5C2C-4492-AFEA-2E8600A6CF81}" type="slidenum">
              <a:rPr lang="en-US"/>
              <a:pPr/>
              <a:t>‹#›</a:t>
            </a:fld>
            <a:endParaRPr lang="en-US"/>
          </a:p>
        </p:txBody>
      </p:sp>
    </p:spTree>
    <p:extLst>
      <p:ext uri="{BB962C8B-B14F-4D97-AF65-F5344CB8AC3E}">
        <p14:creationId xmlns:p14="http://schemas.microsoft.com/office/powerpoint/2010/main" val="13997174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D58C56-262A-47E8-B1BB-ADD41522BCDD}" type="datetimeFigureOut">
              <a:rPr lang="en-US"/>
              <a:pPr/>
              <a:t>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6B4A1F-0D3C-463C-824A-A6F76F6D9420}" type="slidenum">
              <a:rPr lang="en-US"/>
              <a:pPr/>
              <a:t>‹#›</a:t>
            </a:fld>
            <a:endParaRPr lang="en-US"/>
          </a:p>
        </p:txBody>
      </p:sp>
    </p:spTree>
    <p:extLst>
      <p:ext uri="{BB962C8B-B14F-4D97-AF65-F5344CB8AC3E}">
        <p14:creationId xmlns:p14="http://schemas.microsoft.com/office/powerpoint/2010/main" val="18306882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047512-A697-4D07-B9C1-353CA102ACFE}" type="datetimeFigureOut">
              <a:rPr lang="en-US"/>
              <a:pPr/>
              <a:t>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1646F5-9847-4998-8519-95F6E3D745D3}" type="slidenum">
              <a:rPr lang="en-US"/>
              <a:pPr/>
              <a:t>‹#›</a:t>
            </a:fld>
            <a:endParaRPr lang="en-US"/>
          </a:p>
        </p:txBody>
      </p:sp>
    </p:spTree>
    <p:extLst>
      <p:ext uri="{BB962C8B-B14F-4D97-AF65-F5344CB8AC3E}">
        <p14:creationId xmlns:p14="http://schemas.microsoft.com/office/powerpoint/2010/main" val="14240797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C04A31D-B5EB-476D-8A8B-9109759E2265}" type="datetimeFigureOut">
              <a:rPr lang="en-US"/>
              <a:pPr/>
              <a:t>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A15901-17B4-431C-BC0C-FAB1492245F4}" type="slidenum">
              <a:rPr lang="en-US"/>
              <a:pPr/>
              <a:t>‹#›</a:t>
            </a:fld>
            <a:endParaRPr lang="en-US"/>
          </a:p>
        </p:txBody>
      </p:sp>
    </p:spTree>
    <p:extLst>
      <p:ext uri="{BB962C8B-B14F-4D97-AF65-F5344CB8AC3E}">
        <p14:creationId xmlns:p14="http://schemas.microsoft.com/office/powerpoint/2010/main" val="332314185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3451EE-FA81-43B9-B4A5-65B85F130335}" type="datetimeFigureOut">
              <a:rPr lang="en-US"/>
              <a:pPr/>
              <a:t>1/12/2014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1114CF-CFAA-4977-9E57-FFBAF94871A2}" type="slidenum">
              <a:rPr lang="en-US"/>
              <a:pPr/>
              <a:t>‹#›</a:t>
            </a:fld>
            <a:endParaRPr lang="en-US"/>
          </a:p>
        </p:txBody>
      </p:sp>
    </p:spTree>
    <p:extLst>
      <p:ext uri="{BB962C8B-B14F-4D97-AF65-F5344CB8AC3E}">
        <p14:creationId xmlns:p14="http://schemas.microsoft.com/office/powerpoint/2010/main" val="47231769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58ECD4D-D7BF-4EAD-AE89-E2FFDD8CBF69}" type="datetimeFigureOut">
              <a:rPr lang="en-US"/>
              <a:pPr/>
              <a:t>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12BF599-B1A7-4010-9ED2-71C73670BC83}" type="slidenum">
              <a:rPr lang="en-US"/>
              <a:pPr/>
              <a:t>‹#›</a:t>
            </a:fld>
            <a:endParaRPr lang="en-US"/>
          </a:p>
        </p:txBody>
      </p:sp>
    </p:spTree>
    <p:extLst>
      <p:ext uri="{BB962C8B-B14F-4D97-AF65-F5344CB8AC3E}">
        <p14:creationId xmlns:p14="http://schemas.microsoft.com/office/powerpoint/2010/main" val="30848577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073C532-066F-4D11-B81E-E4980C37FD0A}" type="datetimeFigureOut">
              <a:rPr lang="en-US"/>
              <a:pPr/>
              <a:t>1/12/2014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BE01822-7D65-4022-8300-17E53BD30142}" type="slidenum">
              <a:rPr lang="en-US"/>
              <a:pPr/>
              <a:t>‹#›</a:t>
            </a:fld>
            <a:endParaRPr lang="en-US"/>
          </a:p>
        </p:txBody>
      </p:sp>
    </p:spTree>
    <p:extLst>
      <p:ext uri="{BB962C8B-B14F-4D97-AF65-F5344CB8AC3E}">
        <p14:creationId xmlns:p14="http://schemas.microsoft.com/office/powerpoint/2010/main" val="12966976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2EEA1EE6-2D4A-49C5-BEFD-C74AFFD6C2E2}" type="datetimeFigureOut">
              <a:rPr lang="en-US"/>
              <a:pPr/>
              <a:t>1/12/2014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748AA9-A9C7-4BA9-9082-94E7ECD7E388}" type="slidenum">
              <a:rPr lang="en-US"/>
              <a:pPr/>
              <a:t>‹#›</a:t>
            </a:fld>
            <a:endParaRPr lang="en-US"/>
          </a:p>
        </p:txBody>
      </p:sp>
    </p:spTree>
    <p:extLst>
      <p:ext uri="{BB962C8B-B14F-4D97-AF65-F5344CB8AC3E}">
        <p14:creationId xmlns:p14="http://schemas.microsoft.com/office/powerpoint/2010/main" val="238744883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6125151-74F7-4B0D-A853-0F3E688625A9}" type="datetimeFigureOut">
              <a:rPr lang="en-US"/>
              <a:pPr/>
              <a:t>1/12/2014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A0B53F8-ED76-4B68-9D85-AACAFFB99024}" type="slidenum">
              <a:rPr lang="en-US"/>
              <a:pPr/>
              <a:t>‹#›</a:t>
            </a:fld>
            <a:endParaRPr lang="en-US"/>
          </a:p>
        </p:txBody>
      </p:sp>
    </p:spTree>
    <p:extLst>
      <p:ext uri="{BB962C8B-B14F-4D97-AF65-F5344CB8AC3E}">
        <p14:creationId xmlns:p14="http://schemas.microsoft.com/office/powerpoint/2010/main" val="42248043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9B0802-8F92-4FBB-B4AF-D75136311089}" type="datetimeFigureOut">
              <a:rPr lang="en-US"/>
              <a:pPr/>
              <a:t>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89E3F3-E271-46D1-8B3C-1DAB6A385502}" type="slidenum">
              <a:rPr lang="en-US"/>
              <a:pPr/>
              <a:t>‹#›</a:t>
            </a:fld>
            <a:endParaRPr lang="en-US"/>
          </a:p>
        </p:txBody>
      </p:sp>
    </p:spTree>
    <p:extLst>
      <p:ext uri="{BB962C8B-B14F-4D97-AF65-F5344CB8AC3E}">
        <p14:creationId xmlns:p14="http://schemas.microsoft.com/office/powerpoint/2010/main" val="128935165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F02AF20-CB36-4BB4-8B39-F7C89F2C4034}" type="datetimeFigureOut">
              <a:rPr lang="en-US"/>
              <a:pPr/>
              <a:t>1/12/2014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20D7F8-CAE3-4280-B0D5-9A1ACCF65B4E}" type="slidenum">
              <a:rPr lang="en-US"/>
              <a:pPr/>
              <a:t>‹#›</a:t>
            </a:fld>
            <a:endParaRPr lang="en-US"/>
          </a:p>
        </p:txBody>
      </p:sp>
    </p:spTree>
    <p:extLst>
      <p:ext uri="{BB962C8B-B14F-4D97-AF65-F5344CB8AC3E}">
        <p14:creationId xmlns:p14="http://schemas.microsoft.com/office/powerpoint/2010/main" val="334614166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919090"/>
                </a:solidFill>
              </a:defRPr>
            </a:lvl1pPr>
          </a:lstStyle>
          <a:p>
            <a:fld id="{C077A8ED-38B3-4A89-B5E5-EB47FB0C5479}" type="datetimeFigureOut">
              <a:rPr lang="en-US"/>
              <a:pPr/>
              <a:t>1/12/2014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919090"/>
                </a:solidFill>
              </a:defRPr>
            </a:lvl1pPr>
          </a:lstStyle>
          <a:p>
            <a:fld id="{E66285C5-86BC-41CE-9F4B-4BD52F7BF1E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fade/>
  </p:transition>
  <p:timing>
    <p:tnLst>
      <p:par>
        <p:cTn id="1" dur="indefinite" restart="never" nodeType="tmRoot"/>
      </p:par>
    </p:tnLst>
  </p:timing>
  <p:txStyles>
    <p:titleStyle>
      <a:lvl1pPr algn="l" defTabSz="685800" rtl="0" fontAlgn="base">
        <a:lnSpc>
          <a:spcPct val="90000"/>
        </a:lnSpc>
        <a:spcBef>
          <a:spcPct val="0"/>
        </a:spcBef>
        <a:spcAft>
          <a:spcPct val="0"/>
        </a:spcAft>
        <a:defRPr sz="3300" kern="1200">
          <a:solidFill>
            <a:schemeClr val="tx1"/>
          </a:solidFill>
          <a:latin typeface="+mj-lt"/>
          <a:ea typeface="MS PGothic" panose="020B0600070205080204" pitchFamily="34" charset="-128"/>
          <a:cs typeface="+mj-cs"/>
        </a:defRPr>
      </a:lvl1pPr>
      <a:lvl2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2pPr>
      <a:lvl3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3pPr>
      <a:lvl4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4pPr>
      <a:lvl5pPr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5pPr>
      <a:lvl6pPr marL="4572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6pPr>
      <a:lvl7pPr marL="9144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7pPr>
      <a:lvl8pPr marL="13716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8pPr>
      <a:lvl9pPr marL="1828800" algn="l" defTabSz="685800" rtl="0" fontAlgn="base">
        <a:lnSpc>
          <a:spcPct val="90000"/>
        </a:lnSpc>
        <a:spcBef>
          <a:spcPct val="0"/>
        </a:spcBef>
        <a:spcAft>
          <a:spcPct val="0"/>
        </a:spcAft>
        <a:defRPr sz="3300">
          <a:solidFill>
            <a:schemeClr val="tx1"/>
          </a:solidFill>
          <a:latin typeface="Franklin Gothic Medium" panose="020B0603020102020204" pitchFamily="34" charset="0"/>
          <a:ea typeface="MS PGothic" panose="020B0600070205080204" pitchFamily="34" charset="-128"/>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endParaRPr lang="en-US" smtClean="0"/>
          </a:p>
        </p:txBody>
      </p:sp>
      <p:sp>
        <p:nvSpPr>
          <p:cNvPr id="3075" name="Subtitle 2"/>
          <p:cNvSpPr>
            <a:spLocks noGrp="1"/>
          </p:cNvSpPr>
          <p:nvPr>
            <p:ph type="subTitle" idx="1"/>
          </p:nvPr>
        </p:nvSpPr>
        <p:spPr bwMode="auto">
          <a:xfrm>
            <a:off x="1143000" y="4094163"/>
            <a:ext cx="6858000" cy="1163637"/>
          </a:xfrm>
        </p:spPr>
        <p:txBody>
          <a:bodyPr wrap="square" numCol="1" anchor="t" anchorCtr="0" compatLnSpc="1">
            <a:prstTxWarp prst="textNoShape">
              <a:avLst/>
            </a:prstTxWarp>
          </a:bodyPr>
          <a:lstStyle/>
          <a:p>
            <a:endParaRPr lang="en-US" smtClean="0"/>
          </a:p>
        </p:txBody>
      </p:sp>
      <p:grpSp>
        <p:nvGrpSpPr>
          <p:cNvPr id="3076" name="Group 1"/>
          <p:cNvGrpSpPr>
            <a:grpSpLocks/>
          </p:cNvGrpSpPr>
          <p:nvPr/>
        </p:nvGrpSpPr>
        <p:grpSpPr bwMode="auto">
          <a:xfrm>
            <a:off x="1524000" y="703263"/>
            <a:ext cx="6107113" cy="3960812"/>
            <a:chOff x="0" y="0"/>
            <a:chExt cx="768" cy="498"/>
          </a:xfrm>
        </p:grpSpPr>
        <p:pic>
          <p:nvPicPr>
            <p:cNvPr id="8" name="Picture 2" descr="InsertedImage.jpg"/>
            <p:cNvPicPr>
              <a:picLocks noChangeAspect="1"/>
            </p:cNvPicPr>
            <p:nvPr/>
          </p:nvPicPr>
          <p:blipFill>
            <a:blip r:embed="rId3">
              <a:extLst>
                <a:ext uri="{28A0092B-C50C-407E-A947-70E740481C1C}">
                  <a14:useLocalDpi xmlns:a14="http://schemas.microsoft.com/office/drawing/2010/main" val="0"/>
                </a:ext>
              </a:extLst>
            </a:blip>
            <a:srcRect t="6755" b="6755"/>
            <a:stretch>
              <a:fillRect/>
            </a:stretch>
          </p:blipFill>
          <p:spPr bwMode="auto">
            <a:xfrm>
              <a:off x="0" y="0"/>
              <a:ext cx="768" cy="4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 y="-9"/>
              <a:ext cx="794" cy="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10" name="Rectangle 5"/>
          <p:cNvSpPr txBox="1">
            <a:spLocks noChangeArrowheads="1"/>
          </p:cNvSpPr>
          <p:nvPr/>
        </p:nvSpPr>
        <p:spPr>
          <a:xfrm>
            <a:off x="2163763" y="5648325"/>
            <a:ext cx="5843587" cy="395288"/>
          </a:xfrm>
          <a:prstGeom prst="rect">
            <a:avLst/>
          </a:prstGeom>
        </p:spPr>
        <p:txBody>
          <a:bodyPr>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lnSpc>
                <a:spcPct val="100000"/>
              </a:lnSpc>
              <a:spcBef>
                <a:spcPct val="0"/>
              </a:spcBef>
              <a:spcAft>
                <a:spcPts val="0"/>
              </a:spcAft>
              <a:defRPr/>
            </a:pPr>
            <a:r>
              <a:rPr lang="en-US" i="1" dirty="0" smtClean="0">
                <a:solidFill>
                  <a:srgbClr val="FAD697"/>
                </a:solidFill>
                <a:effectLst>
                  <a:outerShdw blurRad="38100" dist="38100" dir="2700000" algn="tl">
                    <a:srgbClr val="000000"/>
                  </a:outerShdw>
                </a:effectLst>
              </a:rPr>
              <a:t>5 Key Points                        For Successful Growth </a:t>
            </a:r>
            <a:endParaRPr lang="en-US" dirty="0"/>
          </a:p>
        </p:txBody>
      </p:sp>
      <p:sp>
        <p:nvSpPr>
          <p:cNvPr id="3078" name="Rectangle 4"/>
          <p:cNvSpPr txBox="1">
            <a:spLocks noChangeArrowheads="1"/>
          </p:cNvSpPr>
          <p:nvPr/>
        </p:nvSpPr>
        <p:spPr bwMode="auto">
          <a:xfrm>
            <a:off x="1038225" y="4667250"/>
            <a:ext cx="70500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defRPr>
                <a:solidFill>
                  <a:schemeClr val="tx1"/>
                </a:solidFill>
                <a:latin typeface="Franklin Gothic Book" panose="020B0503020102020204" pitchFamily="34" charset="0"/>
                <a:ea typeface="MS PGothic" panose="020B0600070205080204" pitchFamily="34" charset="-128"/>
              </a:defRPr>
            </a:lvl1pPr>
            <a:lvl2pPr marL="742950" indent="-285750" defTabSz="685800">
              <a:defRPr>
                <a:solidFill>
                  <a:schemeClr val="tx1"/>
                </a:solidFill>
                <a:latin typeface="Franklin Gothic Book" panose="020B0503020102020204" pitchFamily="34" charset="0"/>
                <a:ea typeface="MS PGothic" panose="020B0600070205080204" pitchFamily="34" charset="-128"/>
              </a:defRPr>
            </a:lvl2pPr>
            <a:lvl3pPr marL="1143000" indent="-228600" defTabSz="685800">
              <a:defRPr>
                <a:solidFill>
                  <a:schemeClr val="tx1"/>
                </a:solidFill>
                <a:latin typeface="Franklin Gothic Book" panose="020B0503020102020204" pitchFamily="34" charset="0"/>
                <a:ea typeface="MS PGothic" panose="020B0600070205080204" pitchFamily="34" charset="-128"/>
              </a:defRPr>
            </a:lvl3pPr>
            <a:lvl4pPr marL="1600200" indent="-228600" defTabSz="685800">
              <a:defRPr>
                <a:solidFill>
                  <a:schemeClr val="tx1"/>
                </a:solidFill>
                <a:latin typeface="Franklin Gothic Book" panose="020B0503020102020204" pitchFamily="34" charset="0"/>
                <a:ea typeface="MS PGothic" panose="020B0600070205080204" pitchFamily="34" charset="-128"/>
              </a:defRPr>
            </a:lvl4pPr>
            <a:lvl5pPr marL="2057400" indent="-228600" defTabSz="685800">
              <a:defRPr>
                <a:solidFill>
                  <a:schemeClr val="tx1"/>
                </a:solidFill>
                <a:latin typeface="Franklin Gothic Book" panose="020B0503020102020204" pitchFamily="34" charset="0"/>
                <a:ea typeface="MS PGothic" panose="020B0600070205080204" pitchFamily="34" charset="-128"/>
              </a:defRPr>
            </a:lvl5pPr>
            <a:lvl6pPr marL="25146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algn="ctr">
              <a:lnSpc>
                <a:spcPct val="90000"/>
              </a:lnSpc>
            </a:pPr>
            <a:r>
              <a:rPr lang="en-US" sz="4500">
                <a:latin typeface="Franklin Gothic Medium" panose="020B0603020102020204" pitchFamily="34" charset="0"/>
              </a:rPr>
              <a:t>YOUTH LIFE GROUPS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p:txBody>
          <a:bodyPr/>
          <a:lstStyle/>
          <a:p>
            <a:r>
              <a:rPr lang="en-US" smtClean="0"/>
              <a:t>4. Typical Youth Life Group</a:t>
            </a:r>
            <a:br>
              <a:rPr lang="en-US" smtClean="0"/>
            </a:br>
            <a:r>
              <a:rPr lang="en-US" smtClean="0"/>
              <a:t>     Session Guides</a:t>
            </a:r>
          </a:p>
        </p:txBody>
      </p:sp>
      <p:sp>
        <p:nvSpPr>
          <p:cNvPr id="5" name="Content Placeholder 4"/>
          <p:cNvSpPr>
            <a:spLocks noGrp="1"/>
          </p:cNvSpPr>
          <p:nvPr>
            <p:ph idx="1"/>
          </p:nvPr>
        </p:nvSpPr>
        <p:spPr/>
        <p:txBody>
          <a:bodyPr>
            <a:normAutofit fontScale="85000" lnSpcReduction="20000"/>
          </a:bodyPr>
          <a:lstStyle/>
          <a:p>
            <a:pPr fontAlgn="auto">
              <a:spcAft>
                <a:spcPts val="0"/>
              </a:spcAft>
              <a:defRPr/>
            </a:pPr>
            <a:r>
              <a:rPr lang="en-US" sz="3200" b="1" dirty="0" smtClean="0">
                <a:ea typeface="+mn-ea"/>
              </a:rPr>
              <a:t>6</a:t>
            </a:r>
            <a:r>
              <a:rPr lang="en-US" sz="3200" b="1" dirty="0">
                <a:ea typeface="+mn-ea"/>
              </a:rPr>
              <a:t>. </a:t>
            </a:r>
            <a:r>
              <a:rPr lang="en-US" sz="3200" dirty="0">
                <a:ea typeface="+mn-ea"/>
              </a:rPr>
              <a:t>We will make an effort to be on time and not to interrupt when we arrive late to the meeting.</a:t>
            </a:r>
          </a:p>
          <a:p>
            <a:pPr fontAlgn="auto">
              <a:spcAft>
                <a:spcPts val="0"/>
              </a:spcAft>
              <a:defRPr/>
            </a:pPr>
            <a:r>
              <a:rPr lang="en-US" sz="3200" b="1" dirty="0">
                <a:ea typeface="+mn-ea"/>
              </a:rPr>
              <a:t>7. </a:t>
            </a:r>
            <a:r>
              <a:rPr lang="en-US" sz="3200" dirty="0">
                <a:ea typeface="+mn-ea"/>
              </a:rPr>
              <a:t>We will finish the meetings at 9:00 p.m. and immediately we will leave to avoid inconveniences in the homes.</a:t>
            </a:r>
          </a:p>
          <a:p>
            <a:pPr fontAlgn="auto">
              <a:spcAft>
                <a:spcPts val="0"/>
              </a:spcAft>
              <a:defRPr/>
            </a:pPr>
            <a:r>
              <a:rPr lang="en-US" sz="3200" b="1" dirty="0">
                <a:ea typeface="+mn-ea"/>
              </a:rPr>
              <a:t>8. </a:t>
            </a:r>
            <a:r>
              <a:rPr lang="en-US" sz="3200" dirty="0">
                <a:ea typeface="+mn-ea"/>
              </a:rPr>
              <a:t>We will all participate in helping to leave the meeting place/home clean before leaving.</a:t>
            </a:r>
          </a:p>
          <a:p>
            <a:pPr fontAlgn="auto">
              <a:spcAft>
                <a:spcPts val="0"/>
              </a:spcAft>
              <a:defRPr/>
            </a:pPr>
            <a:r>
              <a:rPr lang="en-US" sz="3200" b="1" dirty="0">
                <a:ea typeface="+mn-ea"/>
              </a:rPr>
              <a:t>9. </a:t>
            </a:r>
            <a:r>
              <a:rPr lang="en-US" sz="3200" dirty="0">
                <a:ea typeface="+mn-ea"/>
              </a:rPr>
              <a:t>We will not speak against any religion.</a:t>
            </a:r>
          </a:p>
          <a:p>
            <a:pPr fontAlgn="auto">
              <a:spcAft>
                <a:spcPts val="0"/>
              </a:spcAft>
              <a:defRPr/>
            </a:pPr>
            <a:r>
              <a:rPr lang="en-US" sz="3200" b="1" dirty="0">
                <a:ea typeface="+mn-ea"/>
              </a:rPr>
              <a:t>10. </a:t>
            </a:r>
            <a:r>
              <a:rPr lang="en-US" sz="3200" dirty="0">
                <a:ea typeface="+mn-ea"/>
              </a:rPr>
              <a:t>We are a Friendship Group. Therefore, we will try to touch the hearts of our friends and brothers in Christ in order to help them to grow in their relation with God.</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4. Typical Youth Life Group</a:t>
            </a:r>
            <a:br>
              <a:rPr lang="en-US" smtClean="0"/>
            </a:br>
            <a:r>
              <a:rPr lang="en-US" smtClean="0"/>
              <a:t>     The Session</a:t>
            </a:r>
          </a:p>
        </p:txBody>
      </p:sp>
      <p:sp>
        <p:nvSpPr>
          <p:cNvPr id="13314" name="Content Placeholder 2"/>
          <p:cNvSpPr>
            <a:spLocks noGrp="1"/>
          </p:cNvSpPr>
          <p:nvPr>
            <p:ph idx="1"/>
          </p:nvPr>
        </p:nvSpPr>
        <p:spPr bwMode="auto"/>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Begin by greeting individuals as they arrive and </a:t>
            </a:r>
            <a:r>
              <a:rPr lang="en-US" altLang="en-US" sz="3200" smtClean="0"/>
              <a:t>“</a:t>
            </a:r>
            <a:r>
              <a:rPr lang="en-US" sz="3200" smtClean="0"/>
              <a:t>Breaking Bread</a:t>
            </a:r>
            <a:r>
              <a:rPr lang="en-US" altLang="en-US" sz="3200" smtClean="0"/>
              <a:t>”</a:t>
            </a:r>
            <a:r>
              <a:rPr lang="en-US" sz="3200" smtClean="0"/>
              <a:t> snack and drink.</a:t>
            </a:r>
          </a:p>
          <a:p>
            <a:pPr marL="317500" indent="-317500" defTabSz="457200">
              <a:spcBef>
                <a:spcPts val="2400"/>
              </a:spcBef>
              <a:buSzPct val="150000"/>
              <a:buFontTx/>
              <a:buChar char="•"/>
            </a:pPr>
            <a:r>
              <a:rPr lang="en-US" sz="3200" smtClean="0"/>
              <a:t>Ice Breaker: simple question that will tie to the lesson that engages comments from those present.</a:t>
            </a:r>
          </a:p>
          <a:p>
            <a:pPr marL="317500" indent="-317500" defTabSz="457200">
              <a:spcBef>
                <a:spcPts val="2400"/>
              </a:spcBef>
              <a:buSzPct val="150000"/>
              <a:buFontTx/>
              <a:buChar char="•"/>
            </a:pPr>
            <a:r>
              <a:rPr lang="en-US" sz="3200" smtClean="0"/>
              <a:t>Sing a song and make a prayer</a:t>
            </a:r>
          </a:p>
          <a:p>
            <a:pPr marL="317500" indent="-317500" defTabSz="457200">
              <a:spcBef>
                <a:spcPts val="2400"/>
              </a:spcBef>
              <a:buSzPct val="150000"/>
              <a:buFontTx/>
              <a:buChar char="•"/>
            </a:pPr>
            <a:r>
              <a:rPr lang="en-US" sz="3200" smtClean="0"/>
              <a:t>Begin Lesson, have others read scripture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4. Typical Youth Life Group</a:t>
            </a:r>
            <a:br>
              <a:rPr lang="en-US" smtClean="0"/>
            </a:br>
            <a:r>
              <a:rPr lang="en-US" smtClean="0"/>
              <a:t>     The Session</a:t>
            </a:r>
          </a:p>
        </p:txBody>
      </p:sp>
      <p:sp>
        <p:nvSpPr>
          <p:cNvPr id="14338" name="Content Placeholder 2"/>
          <p:cNvSpPr>
            <a:spLocks noGrp="1"/>
          </p:cNvSpPr>
          <p:nvPr>
            <p:ph idx="1"/>
          </p:nvPr>
        </p:nvSpPr>
        <p:spPr bwMode="auto"/>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Conclusion</a:t>
            </a:r>
          </a:p>
          <a:p>
            <a:pPr marL="317500" indent="-317500" defTabSz="457200">
              <a:spcBef>
                <a:spcPts val="2400"/>
              </a:spcBef>
              <a:buSzPct val="150000"/>
              <a:buFontTx/>
              <a:buChar char="•"/>
            </a:pPr>
            <a:r>
              <a:rPr lang="en-US" sz="3200" smtClean="0"/>
              <a:t>Ask a few question concerning the lesson</a:t>
            </a:r>
          </a:p>
          <a:p>
            <a:pPr marL="317500" indent="-317500" defTabSz="457200">
              <a:spcBef>
                <a:spcPts val="2400"/>
              </a:spcBef>
              <a:buSzPct val="150000"/>
              <a:buFontTx/>
              <a:buChar char="•"/>
            </a:pPr>
            <a:r>
              <a:rPr lang="en-US" sz="3200" smtClean="0"/>
              <a:t>Ask who is going to bring deserts for the following week, if you ask your new friends to bring something they feel committed to return.</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4. Typical Youth Life Group</a:t>
            </a:r>
            <a:br>
              <a:rPr lang="en-US" smtClean="0"/>
            </a:br>
            <a:r>
              <a:rPr lang="en-US" smtClean="0"/>
              <a:t>     The Session</a:t>
            </a:r>
          </a:p>
        </p:txBody>
      </p:sp>
      <p:sp>
        <p:nvSpPr>
          <p:cNvPr id="15362" name="Content Placeholder 2"/>
          <p:cNvSpPr>
            <a:spLocks noGrp="1"/>
          </p:cNvSpPr>
          <p:nvPr>
            <p:ph idx="1"/>
          </p:nvPr>
        </p:nvSpPr>
        <p:spPr bwMode="auto"/>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Review typical lesson in Workbook</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7838" y="365125"/>
            <a:ext cx="8037512" cy="1325563"/>
          </a:xfrm>
        </p:spPr>
        <p:txBody>
          <a:bodyPr/>
          <a:lstStyle/>
          <a:p>
            <a:r>
              <a:rPr lang="en-US" smtClean="0"/>
              <a:t>5. Tools For Growing Youth Life Groups</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Evangelistic cycle (5 Week – Friend Day)</a:t>
            </a:r>
          </a:p>
          <a:p>
            <a:pPr marL="317500" indent="-317500" defTabSz="457200">
              <a:spcBef>
                <a:spcPts val="2400"/>
              </a:spcBef>
              <a:buSzPct val="150000"/>
              <a:buFontTx/>
              <a:buChar char="•"/>
            </a:pPr>
            <a:r>
              <a:rPr lang="en-US" sz="3200" smtClean="0"/>
              <a:t>Review Workbook </a:t>
            </a:r>
            <a:r>
              <a:rPr lang="en-US" altLang="en-US" sz="3200" smtClean="0"/>
              <a:t>“</a:t>
            </a:r>
            <a:r>
              <a:rPr lang="en-US" sz="3200" smtClean="0"/>
              <a:t>Action Plan</a:t>
            </a:r>
            <a:r>
              <a:rPr lang="en-US" altLang="en-US" sz="3200" smtClean="0"/>
              <a:t>”</a:t>
            </a:r>
            <a:endParaRPr lang="en-US" altLang="ja-JP" sz="3200" smtClean="0"/>
          </a:p>
          <a:p>
            <a:pPr marL="317500" indent="-317500" defTabSz="457200"/>
            <a:endParaRPr lang="en-US" sz="280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04813" y="365125"/>
            <a:ext cx="8110537" cy="1325563"/>
          </a:xfrm>
        </p:spPr>
        <p:txBody>
          <a:bodyPr/>
          <a:lstStyle/>
          <a:p>
            <a:r>
              <a:rPr lang="en-US" smtClean="0"/>
              <a:t>5. Tools For Growing Youth Life Groups</a:t>
            </a:r>
          </a:p>
        </p:txBody>
      </p:sp>
      <p:pic>
        <p:nvPicPr>
          <p:cNvPr id="17410" name="Content Placeholder 3" descr="bookmarks English -2014-.pdf"/>
          <p:cNvPicPr>
            <a:picLocks noGrp="1" noChangeAspect="1"/>
          </p:cNvPicPr>
          <p:nvPr>
            <p:ph idx="1"/>
          </p:nvPr>
        </p:nvPicPr>
        <p:blipFill>
          <a:blip r:embed="rId3">
            <a:extLst>
              <a:ext uri="{28A0092B-C50C-407E-A947-70E740481C1C}">
                <a14:useLocalDpi xmlns:a14="http://schemas.microsoft.com/office/drawing/2010/main" val="0"/>
              </a:ext>
            </a:extLst>
          </a:blip>
          <a:srcRect t="12430" b="6937"/>
          <a:stretch>
            <a:fillRect/>
          </a:stretch>
        </p:blipFill>
        <p:spPr bwMode="auto">
          <a:xfrm>
            <a:off x="628650" y="1711325"/>
            <a:ext cx="7886700" cy="4914900"/>
          </a:xfr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41325" y="365125"/>
            <a:ext cx="8074025" cy="1325563"/>
          </a:xfrm>
        </p:spPr>
        <p:txBody>
          <a:bodyPr/>
          <a:lstStyle/>
          <a:p>
            <a:r>
              <a:rPr lang="en-US" smtClean="0"/>
              <a:t>5. Tools For Growing Youth Life Groups</a:t>
            </a:r>
          </a:p>
        </p:txBody>
      </p:sp>
      <p:pic>
        <p:nvPicPr>
          <p:cNvPr id="18434" name="Content Placeholder 4" descr="bookmarks English -2014-_Page_2.jpg"/>
          <p:cNvPicPr>
            <a:picLocks noGrp="1" noChangeAspect="1"/>
          </p:cNvPicPr>
          <p:nvPr>
            <p:ph idx="1"/>
          </p:nvPr>
        </p:nvPicPr>
        <p:blipFill>
          <a:blip r:embed="rId3" cstate="print">
            <a:extLst>
              <a:ext uri="{28A0092B-C50C-407E-A947-70E740481C1C}">
                <a14:useLocalDpi xmlns:a14="http://schemas.microsoft.com/office/drawing/2010/main" val="0"/>
              </a:ext>
            </a:extLst>
          </a:blip>
          <a:srcRect t="11826" b="8749"/>
          <a:stretch>
            <a:fillRect/>
          </a:stretch>
        </p:blipFill>
        <p:spPr bwMode="auto">
          <a:xfrm>
            <a:off x="555625" y="1747838"/>
            <a:ext cx="7886700" cy="4840287"/>
          </a:xfr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endParaRPr lang="en-US" smtClean="0"/>
          </a:p>
        </p:txBody>
      </p:sp>
      <p:sp>
        <p:nvSpPr>
          <p:cNvPr id="19459" name="Subtitle 2"/>
          <p:cNvSpPr>
            <a:spLocks noGrp="1"/>
          </p:cNvSpPr>
          <p:nvPr>
            <p:ph type="subTitle" idx="1"/>
          </p:nvPr>
        </p:nvSpPr>
        <p:spPr bwMode="auto">
          <a:xfrm>
            <a:off x="1143000" y="4094163"/>
            <a:ext cx="6858000" cy="1163637"/>
          </a:xfrm>
        </p:spPr>
        <p:txBody>
          <a:bodyPr wrap="square" numCol="1" anchor="t" anchorCtr="0" compatLnSpc="1">
            <a:prstTxWarp prst="textNoShape">
              <a:avLst/>
            </a:prstTxWarp>
          </a:bodyPr>
          <a:lstStyle/>
          <a:p>
            <a:endParaRPr lang="en-US" smtClean="0"/>
          </a:p>
        </p:txBody>
      </p:sp>
      <p:grpSp>
        <p:nvGrpSpPr>
          <p:cNvPr id="19460" name="Group 1"/>
          <p:cNvGrpSpPr>
            <a:grpSpLocks/>
          </p:cNvGrpSpPr>
          <p:nvPr/>
        </p:nvGrpSpPr>
        <p:grpSpPr bwMode="auto">
          <a:xfrm>
            <a:off x="1524000" y="703263"/>
            <a:ext cx="6107113" cy="3960812"/>
            <a:chOff x="0" y="0"/>
            <a:chExt cx="768" cy="498"/>
          </a:xfrm>
        </p:grpSpPr>
        <p:pic>
          <p:nvPicPr>
            <p:cNvPr id="8" name="Picture 2" descr="InsertedImage.jpg"/>
            <p:cNvPicPr>
              <a:picLocks noChangeAspect="1"/>
            </p:cNvPicPr>
            <p:nvPr/>
          </p:nvPicPr>
          <p:blipFill>
            <a:blip r:embed="rId4">
              <a:extLst>
                <a:ext uri="{28A0092B-C50C-407E-A947-70E740481C1C}">
                  <a14:useLocalDpi xmlns:a14="http://schemas.microsoft.com/office/drawing/2010/main" val="0"/>
                </a:ext>
              </a:extLst>
            </a:blip>
            <a:srcRect t="6755" b="6755"/>
            <a:stretch>
              <a:fillRect/>
            </a:stretch>
          </p:blipFill>
          <p:spPr bwMode="auto">
            <a:xfrm>
              <a:off x="0" y="0"/>
              <a:ext cx="768" cy="4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 y="-9"/>
              <a:ext cx="794" cy="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10" name="Rectangle 5"/>
          <p:cNvSpPr txBox="1">
            <a:spLocks noChangeArrowheads="1"/>
          </p:cNvSpPr>
          <p:nvPr/>
        </p:nvSpPr>
        <p:spPr>
          <a:xfrm>
            <a:off x="2163763" y="5648325"/>
            <a:ext cx="5843587" cy="395288"/>
          </a:xfrm>
          <a:prstGeom prst="rect">
            <a:avLst/>
          </a:prstGeom>
        </p:spPr>
        <p:txBody>
          <a:bodyPr>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lnSpc>
                <a:spcPct val="100000"/>
              </a:lnSpc>
              <a:spcBef>
                <a:spcPct val="0"/>
              </a:spcBef>
              <a:spcAft>
                <a:spcPts val="0"/>
              </a:spcAft>
              <a:defRPr/>
            </a:pPr>
            <a:r>
              <a:rPr lang="en-US" i="1" dirty="0" smtClean="0">
                <a:solidFill>
                  <a:srgbClr val="FAD697"/>
                </a:solidFill>
                <a:effectLst>
                  <a:outerShdw blurRad="38100" dist="38100" dir="2700000" algn="tl">
                    <a:srgbClr val="000000"/>
                  </a:outerShdw>
                </a:effectLst>
              </a:rPr>
              <a:t>5 Key Points                        For Successful Growth </a:t>
            </a:r>
            <a:endParaRPr lang="en-US" dirty="0"/>
          </a:p>
        </p:txBody>
      </p:sp>
      <p:sp>
        <p:nvSpPr>
          <p:cNvPr id="19462" name="Rectangle 4"/>
          <p:cNvSpPr txBox="1">
            <a:spLocks noChangeArrowheads="1"/>
          </p:cNvSpPr>
          <p:nvPr/>
        </p:nvSpPr>
        <p:spPr bwMode="auto">
          <a:xfrm>
            <a:off x="1038225" y="4667250"/>
            <a:ext cx="70500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defRPr>
                <a:solidFill>
                  <a:schemeClr val="tx1"/>
                </a:solidFill>
                <a:latin typeface="Franklin Gothic Book" panose="020B0503020102020204" pitchFamily="34" charset="0"/>
                <a:ea typeface="MS PGothic" panose="020B0600070205080204" pitchFamily="34" charset="-128"/>
              </a:defRPr>
            </a:lvl1pPr>
            <a:lvl2pPr marL="742950" indent="-285750" defTabSz="685800">
              <a:defRPr>
                <a:solidFill>
                  <a:schemeClr val="tx1"/>
                </a:solidFill>
                <a:latin typeface="Franklin Gothic Book" panose="020B0503020102020204" pitchFamily="34" charset="0"/>
                <a:ea typeface="MS PGothic" panose="020B0600070205080204" pitchFamily="34" charset="-128"/>
              </a:defRPr>
            </a:lvl2pPr>
            <a:lvl3pPr marL="1143000" indent="-228600" defTabSz="685800">
              <a:defRPr>
                <a:solidFill>
                  <a:schemeClr val="tx1"/>
                </a:solidFill>
                <a:latin typeface="Franklin Gothic Book" panose="020B0503020102020204" pitchFamily="34" charset="0"/>
                <a:ea typeface="MS PGothic" panose="020B0600070205080204" pitchFamily="34" charset="-128"/>
              </a:defRPr>
            </a:lvl3pPr>
            <a:lvl4pPr marL="1600200" indent="-228600" defTabSz="685800">
              <a:defRPr>
                <a:solidFill>
                  <a:schemeClr val="tx1"/>
                </a:solidFill>
                <a:latin typeface="Franklin Gothic Book" panose="020B0503020102020204" pitchFamily="34" charset="0"/>
                <a:ea typeface="MS PGothic" panose="020B0600070205080204" pitchFamily="34" charset="-128"/>
              </a:defRPr>
            </a:lvl4pPr>
            <a:lvl5pPr marL="2057400" indent="-228600" defTabSz="685800">
              <a:defRPr>
                <a:solidFill>
                  <a:schemeClr val="tx1"/>
                </a:solidFill>
                <a:latin typeface="Franklin Gothic Book" panose="020B0503020102020204" pitchFamily="34" charset="0"/>
                <a:ea typeface="MS PGothic" panose="020B0600070205080204" pitchFamily="34" charset="-128"/>
              </a:defRPr>
            </a:lvl5pPr>
            <a:lvl6pPr marL="25146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defTabSz="685800" fontAlgn="base">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algn="ctr">
              <a:lnSpc>
                <a:spcPct val="90000"/>
              </a:lnSpc>
            </a:pPr>
            <a:r>
              <a:rPr lang="en-US" sz="4500">
                <a:latin typeface="Franklin Gothic Medium" panose="020B0603020102020204" pitchFamily="34" charset="0"/>
              </a:rPr>
              <a:t>YOUTH LIFE GROUPS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p:txBody>
          <a:bodyPr/>
          <a:lstStyle/>
          <a:p>
            <a:r>
              <a:rPr lang="en-US" smtClean="0"/>
              <a:t>Pastor Albert Pérez</a:t>
            </a:r>
          </a:p>
        </p:txBody>
      </p:sp>
      <p:sp>
        <p:nvSpPr>
          <p:cNvPr id="20482" name="Content Placeholder 4"/>
          <p:cNvSpPr>
            <a:spLocks noGrp="1"/>
          </p:cNvSpPr>
          <p:nvPr>
            <p:ph idx="1"/>
          </p:nvPr>
        </p:nvSpPr>
        <p:spPr bwMode="auto"/>
        <p:txBody>
          <a:bodyPr wrap="square" numCol="1" anchor="t" anchorCtr="0" compatLnSpc="1">
            <a:prstTxWarp prst="textNoShape">
              <a:avLst/>
            </a:prstTxWarp>
          </a:bodyPr>
          <a:lstStyle/>
          <a:p>
            <a:r>
              <a:rPr lang="en-US" smtClean="0"/>
              <a:t>broalp@me.com</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title"/>
          </p:nvPr>
        </p:nvSpPr>
        <p:spPr/>
        <p:txBody>
          <a:bodyPr/>
          <a:lstStyle/>
          <a:p>
            <a:r>
              <a:rPr lang="en-US" smtClean="0"/>
              <a:t>1. What are Youth Life Groups</a:t>
            </a:r>
            <a:br>
              <a:rPr lang="en-US" smtClean="0"/>
            </a:br>
            <a:endParaRPr lang="en-US" smtClean="0"/>
          </a:p>
        </p:txBody>
      </p:sp>
      <p:sp>
        <p:nvSpPr>
          <p:cNvPr id="4098" name="Content Placeholder 4"/>
          <p:cNvSpPr>
            <a:spLocks noGrp="1"/>
          </p:cNvSpPr>
          <p:nvPr>
            <p:ph idx="1"/>
          </p:nvPr>
        </p:nvSpPr>
        <p:spPr bwMode="auto"/>
        <p:txBody>
          <a:bodyPr wrap="square" numCol="1" anchor="t" anchorCtr="0" compatLnSpc="1">
            <a:prstTxWarp prst="textNoShape">
              <a:avLst/>
            </a:prstTxWarp>
          </a:bodyPr>
          <a:lstStyle/>
          <a:p>
            <a:r>
              <a:rPr lang="en-US" sz="4000" smtClean="0"/>
              <a:t>What are Life Groups</a:t>
            </a:r>
          </a:p>
          <a:p>
            <a:pPr lvl="1"/>
            <a:r>
              <a:rPr lang="en-US" sz="3600" smtClean="0"/>
              <a:t>You probably heard many terms for Life Groups such as: Small Groups, Cell Groups, Home Life Groups, Home Cell Groups, Men</a:t>
            </a:r>
            <a:r>
              <a:rPr lang="en-US" altLang="en-US" sz="3600" smtClean="0"/>
              <a:t>’</a:t>
            </a:r>
            <a:r>
              <a:rPr lang="en-US" sz="3600" smtClean="0"/>
              <a:t>s Life Groups, Women</a:t>
            </a:r>
            <a:r>
              <a:rPr lang="en-US" altLang="en-US" sz="3600" smtClean="0"/>
              <a:t>’</a:t>
            </a:r>
            <a:r>
              <a:rPr lang="en-US" sz="3600" smtClean="0"/>
              <a:t>s Life Groups, etc.</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title"/>
          </p:nvPr>
        </p:nvSpPr>
        <p:spPr/>
        <p:txBody>
          <a:bodyPr/>
          <a:lstStyle/>
          <a:p>
            <a:r>
              <a:rPr lang="en-US" smtClean="0"/>
              <a:t>1. What are Youth Life Groups</a:t>
            </a:r>
            <a:br>
              <a:rPr lang="en-US" smtClean="0"/>
            </a:br>
            <a:endParaRPr lang="en-US" smtClean="0"/>
          </a:p>
        </p:txBody>
      </p:sp>
      <p:sp>
        <p:nvSpPr>
          <p:cNvPr id="5122" name="Content Placeholder 4"/>
          <p:cNvSpPr>
            <a:spLocks noGrp="1"/>
          </p:cNvSpPr>
          <p:nvPr>
            <p:ph idx="1"/>
          </p:nvPr>
        </p:nvSpPr>
        <p:spPr bwMode="auto"/>
        <p:txBody>
          <a:bodyPr wrap="square" numCol="1" anchor="t" anchorCtr="0" compatLnSpc="1">
            <a:prstTxWarp prst="textNoShape">
              <a:avLst/>
            </a:prstTxWarp>
          </a:bodyPr>
          <a:lstStyle/>
          <a:p>
            <a:r>
              <a:rPr lang="en-US" sz="3200" b="1" smtClean="0"/>
              <a:t>THE PURPOSE OF THIS GROUP IS:</a:t>
            </a:r>
          </a:p>
          <a:p>
            <a:pPr lvl="1"/>
            <a:r>
              <a:rPr lang="en-US" sz="2900" smtClean="0"/>
              <a:t>1. To grow in relationship with God.</a:t>
            </a:r>
          </a:p>
          <a:p>
            <a:pPr lvl="1"/>
            <a:r>
              <a:rPr lang="en-US" sz="2900" b="1" smtClean="0"/>
              <a:t>2. </a:t>
            </a:r>
            <a:r>
              <a:rPr lang="en-US" sz="2900" smtClean="0"/>
              <a:t>To grow in the relation with others.</a:t>
            </a:r>
          </a:p>
          <a:p>
            <a:pPr lvl="1"/>
            <a:r>
              <a:rPr lang="en-US" sz="2900" b="1" smtClean="0"/>
              <a:t>3. </a:t>
            </a:r>
            <a:r>
              <a:rPr lang="en-US" sz="2900" smtClean="0"/>
              <a:t>To grow numerically and to multiply.</a:t>
            </a:r>
            <a:endParaRPr lang="en-US" sz="250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p:cNvSpPr>
            <a:spLocks noGrp="1"/>
          </p:cNvSpPr>
          <p:nvPr>
            <p:ph type="title"/>
          </p:nvPr>
        </p:nvSpPr>
        <p:spPr/>
        <p:txBody>
          <a:bodyPr/>
          <a:lstStyle/>
          <a:p>
            <a:r>
              <a:rPr lang="en-US" smtClean="0"/>
              <a:t>1. What are Youth Life Groups</a:t>
            </a:r>
            <a:br>
              <a:rPr lang="en-US" smtClean="0"/>
            </a:br>
            <a:endParaRPr lang="en-US" smtClean="0"/>
          </a:p>
        </p:txBody>
      </p:sp>
      <p:sp>
        <p:nvSpPr>
          <p:cNvPr id="5" name="Content Placeholder 4"/>
          <p:cNvSpPr>
            <a:spLocks noGrp="1"/>
          </p:cNvSpPr>
          <p:nvPr>
            <p:ph idx="1"/>
          </p:nvPr>
        </p:nvSpPr>
        <p:spPr/>
        <p:txBody>
          <a:bodyPr wrap="square" numCol="1" anchor="t" anchorCtr="0" compatLnSpc="1">
            <a:prstTxWarp prst="textNoShape">
              <a:avLst/>
            </a:prstTxWarp>
          </a:bodyPr>
          <a:lstStyle/>
          <a:p>
            <a:pPr>
              <a:lnSpc>
                <a:spcPct val="80000"/>
              </a:lnSpc>
            </a:pPr>
            <a:r>
              <a:rPr lang="en-US" sz="3200" smtClean="0"/>
              <a:t>The basis for meeting in groups is a reflection of the way the primitive church began to unfold following Christ</a:t>
            </a:r>
            <a:r>
              <a:rPr lang="en-US" altLang="en-US" sz="3200" smtClean="0"/>
              <a:t>’</a:t>
            </a:r>
            <a:r>
              <a:rPr lang="en-US" sz="3200" smtClean="0"/>
              <a:t>s ascension.</a:t>
            </a:r>
          </a:p>
          <a:p>
            <a:pPr>
              <a:lnSpc>
                <a:spcPct val="80000"/>
              </a:lnSpc>
            </a:pPr>
            <a:r>
              <a:rPr lang="en-US" sz="3200" b="1" i="1" smtClean="0"/>
              <a:t>Acts 2:46-47 (NIV)</a:t>
            </a:r>
          </a:p>
          <a:p>
            <a:pPr lvl="1">
              <a:lnSpc>
                <a:spcPct val="80000"/>
              </a:lnSpc>
            </a:pPr>
            <a:r>
              <a:rPr lang="en-US" sz="2800" b="1" i="1" baseline="30000" smtClean="0"/>
              <a:t>46</a:t>
            </a:r>
            <a:r>
              <a:rPr lang="en-US" sz="2800" b="1" i="1" baseline="30000" smtClean="0">
                <a:solidFill>
                  <a:srgbClr val="FF0000"/>
                </a:solidFill>
              </a:rPr>
              <a:t> </a:t>
            </a:r>
            <a:r>
              <a:rPr lang="en-US" sz="2800" b="1" i="1" smtClean="0">
                <a:solidFill>
                  <a:srgbClr val="FF0000"/>
                </a:solidFill>
              </a:rPr>
              <a:t>Every day </a:t>
            </a:r>
            <a:r>
              <a:rPr lang="en-US" sz="2800" b="1" i="1" smtClean="0"/>
              <a:t>they continued to </a:t>
            </a:r>
            <a:r>
              <a:rPr lang="en-US" sz="2800" b="1" i="1" smtClean="0">
                <a:solidFill>
                  <a:srgbClr val="FF0000"/>
                </a:solidFill>
              </a:rPr>
              <a:t>meet together </a:t>
            </a:r>
            <a:r>
              <a:rPr lang="en-US" sz="2800" b="1" i="1" smtClean="0"/>
              <a:t>in the </a:t>
            </a:r>
            <a:r>
              <a:rPr lang="en-US" sz="2800" b="1" i="1" smtClean="0">
                <a:solidFill>
                  <a:srgbClr val="FF0000"/>
                </a:solidFill>
              </a:rPr>
              <a:t>temple courts</a:t>
            </a:r>
            <a:r>
              <a:rPr lang="en-US" sz="2800" b="1" i="1" smtClean="0"/>
              <a:t>. They </a:t>
            </a:r>
            <a:r>
              <a:rPr lang="en-US" sz="2800" b="1" i="1" smtClean="0">
                <a:solidFill>
                  <a:srgbClr val="FF0000"/>
                </a:solidFill>
              </a:rPr>
              <a:t>broke bread in their homes</a:t>
            </a:r>
            <a:r>
              <a:rPr lang="en-US" sz="2800" b="1" i="1" smtClean="0"/>
              <a:t> and </a:t>
            </a:r>
            <a:r>
              <a:rPr lang="en-US" sz="2800" b="1" i="1" smtClean="0">
                <a:solidFill>
                  <a:srgbClr val="FF0000"/>
                </a:solidFill>
              </a:rPr>
              <a:t>ate together </a:t>
            </a:r>
            <a:r>
              <a:rPr lang="en-US" sz="2800" b="1" i="1" smtClean="0"/>
              <a:t>with glad and sincere hearts, </a:t>
            </a:r>
            <a:r>
              <a:rPr lang="en-US" sz="2800" b="1" i="1" baseline="30000" smtClean="0"/>
              <a:t>47 </a:t>
            </a:r>
            <a:r>
              <a:rPr lang="en-US" sz="2800" b="1" i="1" smtClean="0"/>
              <a:t>praising God and enjoying the favor of all the people. And </a:t>
            </a:r>
            <a:r>
              <a:rPr lang="en-US" sz="2800" b="1" i="1" smtClean="0">
                <a:solidFill>
                  <a:srgbClr val="FF0000"/>
                </a:solidFill>
              </a:rPr>
              <a:t>the Lord added </a:t>
            </a:r>
            <a:r>
              <a:rPr lang="en-US" sz="2800" b="1" i="1" smtClean="0"/>
              <a:t>to their number </a:t>
            </a:r>
            <a:r>
              <a:rPr lang="en-US" sz="2800" b="1" i="1" smtClean="0">
                <a:solidFill>
                  <a:srgbClr val="FF0000"/>
                </a:solidFill>
              </a:rPr>
              <a:t>daily</a:t>
            </a:r>
            <a:r>
              <a:rPr lang="en-US" sz="2800" b="1" i="1" smtClean="0"/>
              <a:t> those who were being saved.</a:t>
            </a:r>
          </a:p>
          <a:p>
            <a:pPr lvl="1">
              <a:lnSpc>
                <a:spcPct val="80000"/>
              </a:lnSpc>
            </a:pPr>
            <a:endParaRPr lang="en-US"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t>1. What are Youth Life Groups</a:t>
            </a:r>
            <a:br>
              <a:rPr lang="en-US" smtClean="0"/>
            </a:br>
            <a:endParaRPr lang="en-US" smtClean="0"/>
          </a:p>
        </p:txBody>
      </p:sp>
      <p:sp>
        <p:nvSpPr>
          <p:cNvPr id="3" name="Content Placeholder 2"/>
          <p:cNvSpPr>
            <a:spLocks noGrp="1"/>
          </p:cNvSpPr>
          <p:nvPr>
            <p:ph idx="1"/>
          </p:nvPr>
        </p:nvSpPr>
        <p:spPr/>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The Need to break with tradition</a:t>
            </a:r>
          </a:p>
          <a:p>
            <a:pPr marL="660400" lvl="1" indent="-317500" defTabSz="457200">
              <a:spcBef>
                <a:spcPts val="2400"/>
              </a:spcBef>
              <a:buSzPct val="150000"/>
              <a:buFontTx/>
              <a:buChar char="•"/>
            </a:pPr>
            <a:r>
              <a:rPr lang="en-US" sz="2400" smtClean="0"/>
              <a:t>This is not another social activity</a:t>
            </a:r>
          </a:p>
          <a:p>
            <a:pPr marL="660400" lvl="1" indent="-317500" defTabSz="457200">
              <a:spcBef>
                <a:spcPts val="2400"/>
              </a:spcBef>
              <a:buSzPct val="150000"/>
              <a:buFontTx/>
              <a:buChar char="•"/>
            </a:pPr>
            <a:r>
              <a:rPr lang="en-US" sz="2400" smtClean="0"/>
              <a:t>This in not another initiative</a:t>
            </a:r>
          </a:p>
          <a:p>
            <a:pPr marL="660400" lvl="1" indent="-317500" defTabSz="457200">
              <a:spcBef>
                <a:spcPts val="2400"/>
              </a:spcBef>
              <a:buSzPct val="150000"/>
              <a:buFontTx/>
              <a:buChar char="•"/>
            </a:pPr>
            <a:r>
              <a:rPr lang="en-US" sz="2400" smtClean="0"/>
              <a:t>Youth Life Groups are not just another THING, or PHASE or…</a:t>
            </a:r>
          </a:p>
          <a:p>
            <a:pPr marL="660400" lvl="1" indent="-317500" defTabSz="457200">
              <a:spcBef>
                <a:spcPts val="2400"/>
              </a:spcBef>
              <a:buSzPct val="150000"/>
              <a:buFontTx/>
              <a:buChar char="•"/>
            </a:pPr>
            <a:r>
              <a:rPr lang="en-US" sz="2400" b="1" smtClean="0"/>
              <a:t>LIFE GROUPS ARE </a:t>
            </a:r>
            <a:r>
              <a:rPr lang="en-US" sz="2400" b="1" smtClean="0">
                <a:solidFill>
                  <a:srgbClr val="FF0000"/>
                </a:solidFill>
              </a:rPr>
              <a:t>A CHANGE OF LIFE!</a:t>
            </a:r>
          </a:p>
          <a:p>
            <a:pPr marL="317500" indent="-317500" defTabSz="457200"/>
            <a:endParaRPr lang="en-US"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1. What are Youth Life Groups</a:t>
            </a:r>
            <a:br>
              <a:rPr lang="en-US" smtClean="0"/>
            </a:br>
            <a:endParaRPr lang="en-US" smtClean="0"/>
          </a:p>
        </p:txBody>
      </p:sp>
      <p:sp>
        <p:nvSpPr>
          <p:cNvPr id="3" name="Content Placeholder 2"/>
          <p:cNvSpPr>
            <a:spLocks noGrp="1"/>
          </p:cNvSpPr>
          <p:nvPr>
            <p:ph idx="1"/>
          </p:nvPr>
        </p:nvSpPr>
        <p:spPr/>
        <p:txBody>
          <a:bodyPr/>
          <a:lstStyle/>
          <a:p>
            <a:pPr marL="317500" indent="-317500" defTabSz="457200" fontAlgn="auto">
              <a:spcBef>
                <a:spcPts val="2400"/>
              </a:spcBef>
              <a:spcAft>
                <a:spcPts val="0"/>
              </a:spcAft>
              <a:buSzPct val="150000"/>
              <a:buFontTx/>
              <a:buChar char="•"/>
              <a:defRPr/>
            </a:pPr>
            <a:r>
              <a:rPr lang="en-US" sz="3200" dirty="0" smtClean="0">
                <a:ea typeface="+mn-ea"/>
              </a:rPr>
              <a:t>Life groups are a </a:t>
            </a:r>
            <a:r>
              <a:rPr lang="en-US" sz="3200" dirty="0">
                <a:ea typeface="+mn-ea"/>
              </a:rPr>
              <a:t>core of understanding church </a:t>
            </a:r>
            <a:r>
              <a:rPr lang="en-US" sz="3200" dirty="0" smtClean="0">
                <a:ea typeface="+mn-ea"/>
              </a:rPr>
              <a:t>community.</a:t>
            </a:r>
          </a:p>
          <a:p>
            <a:pPr marL="660400" lvl="1" indent="-317500" defTabSz="457200" fontAlgn="auto">
              <a:spcBef>
                <a:spcPts val="2400"/>
              </a:spcBef>
              <a:spcAft>
                <a:spcPts val="0"/>
              </a:spcAft>
              <a:buSzPct val="150000"/>
              <a:buFontTx/>
              <a:buChar char="•"/>
              <a:defRPr/>
            </a:pPr>
            <a:r>
              <a:rPr lang="en-US" sz="2400" dirty="0" smtClean="0">
                <a:ea typeface="+mn-ea"/>
              </a:rPr>
              <a:t>Work </a:t>
            </a:r>
            <a:r>
              <a:rPr lang="en-US" sz="2400" dirty="0">
                <a:ea typeface="+mn-ea"/>
              </a:rPr>
              <a:t>in </a:t>
            </a:r>
            <a:r>
              <a:rPr lang="en-US" sz="2400" dirty="0" smtClean="0">
                <a:ea typeface="+mn-ea"/>
              </a:rPr>
              <a:t>community.</a:t>
            </a:r>
          </a:p>
          <a:p>
            <a:pPr marL="660400" lvl="1" indent="-317500" defTabSz="457200" fontAlgn="auto">
              <a:spcBef>
                <a:spcPts val="2400"/>
              </a:spcBef>
              <a:spcAft>
                <a:spcPts val="0"/>
              </a:spcAft>
              <a:buSzPct val="150000"/>
              <a:buFontTx/>
              <a:buChar char="•"/>
              <a:defRPr/>
            </a:pPr>
            <a:r>
              <a:rPr lang="en-US" sz="2400" dirty="0" smtClean="0">
                <a:ea typeface="+mn-ea"/>
              </a:rPr>
              <a:t>Serve </a:t>
            </a:r>
            <a:r>
              <a:rPr lang="en-US" sz="2400" dirty="0">
                <a:ea typeface="+mn-ea"/>
              </a:rPr>
              <a:t>in </a:t>
            </a:r>
            <a:r>
              <a:rPr lang="en-US" sz="2400" dirty="0" smtClean="0">
                <a:ea typeface="+mn-ea"/>
              </a:rPr>
              <a:t>community.</a:t>
            </a:r>
          </a:p>
          <a:p>
            <a:pPr marL="660400" lvl="1" indent="-317500" defTabSz="457200" fontAlgn="auto">
              <a:spcBef>
                <a:spcPts val="2400"/>
              </a:spcBef>
              <a:spcAft>
                <a:spcPts val="0"/>
              </a:spcAft>
              <a:buSzPct val="150000"/>
              <a:buFontTx/>
              <a:buChar char="•"/>
              <a:defRPr/>
            </a:pPr>
            <a:r>
              <a:rPr lang="en-US" sz="2400" dirty="0" smtClean="0">
                <a:ea typeface="+mn-ea"/>
              </a:rPr>
              <a:t>Love </a:t>
            </a:r>
            <a:r>
              <a:rPr lang="en-US" sz="2400" dirty="0">
                <a:ea typeface="+mn-ea"/>
              </a:rPr>
              <a:t>in </a:t>
            </a:r>
            <a:r>
              <a:rPr lang="en-US" sz="2400" dirty="0" smtClean="0">
                <a:ea typeface="+mn-ea"/>
              </a:rPr>
              <a:t>community.</a:t>
            </a:r>
          </a:p>
          <a:p>
            <a:pPr marL="660400" lvl="1" indent="-317500" defTabSz="457200" fontAlgn="auto">
              <a:spcBef>
                <a:spcPts val="2400"/>
              </a:spcBef>
              <a:spcAft>
                <a:spcPts val="0"/>
              </a:spcAft>
              <a:buSzPct val="150000"/>
              <a:buFontTx/>
              <a:buChar char="•"/>
              <a:defRPr/>
            </a:pPr>
            <a:r>
              <a:rPr lang="en-US" sz="2400" dirty="0" smtClean="0">
                <a:ea typeface="+mn-ea"/>
              </a:rPr>
              <a:t>Live </a:t>
            </a:r>
            <a:r>
              <a:rPr lang="en-US" sz="2400" dirty="0">
                <a:ea typeface="+mn-ea"/>
              </a:rPr>
              <a:t>in </a:t>
            </a:r>
            <a:r>
              <a:rPr lang="en-US" sz="2400" dirty="0" smtClean="0">
                <a:ea typeface="+mn-ea"/>
              </a:rPr>
              <a:t>community.</a:t>
            </a:r>
          </a:p>
          <a:p>
            <a:pPr marL="660400" lvl="1" indent="-317500" defTabSz="457200" fontAlgn="auto">
              <a:spcBef>
                <a:spcPts val="2400"/>
              </a:spcBef>
              <a:spcAft>
                <a:spcPts val="0"/>
              </a:spcAft>
              <a:buSzPct val="150000"/>
              <a:buFontTx/>
              <a:buChar char="•"/>
              <a:defRPr/>
            </a:pPr>
            <a:r>
              <a:rPr lang="en-US" sz="2400" dirty="0" smtClean="0">
                <a:ea typeface="+mn-ea"/>
              </a:rPr>
              <a:t>What </a:t>
            </a:r>
            <a:r>
              <a:rPr lang="en-US" sz="2400" dirty="0">
                <a:ea typeface="+mn-ea"/>
              </a:rPr>
              <a:t>each role means in your life group community.   </a:t>
            </a:r>
          </a:p>
          <a:p>
            <a:pPr fontAlgn="auto">
              <a:spcAft>
                <a:spcPts val="0"/>
              </a:spcAft>
              <a:defRPr/>
            </a:pPr>
            <a:endParaRPr lang="en-US" dirty="0">
              <a:ea typeface="+mn-ea"/>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mtClean="0"/>
              <a:t>2. Weekly Youth Life Groups</a:t>
            </a:r>
          </a:p>
        </p:txBody>
      </p:sp>
      <p:sp>
        <p:nvSpPr>
          <p:cNvPr id="9218" name="Content Placeholder 2"/>
          <p:cNvSpPr>
            <a:spLocks noGrp="1"/>
          </p:cNvSpPr>
          <p:nvPr>
            <p:ph idx="1"/>
          </p:nvPr>
        </p:nvSpPr>
        <p:spPr bwMode="auto"/>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Youth Life Groups are a Weekly commitment of:</a:t>
            </a:r>
          </a:p>
          <a:p>
            <a:pPr lvl="1" defTabSz="457200"/>
            <a:r>
              <a:rPr lang="en-US" sz="2400" smtClean="0"/>
              <a:t>Prayer</a:t>
            </a:r>
          </a:p>
          <a:p>
            <a:pPr lvl="1" defTabSz="457200"/>
            <a:r>
              <a:rPr lang="en-US" sz="2400" smtClean="0"/>
              <a:t>Fasting</a:t>
            </a:r>
          </a:p>
          <a:p>
            <a:pPr lvl="1" defTabSz="457200"/>
            <a:r>
              <a:rPr lang="en-US" sz="2400" smtClean="0"/>
              <a:t>Studying the Word of God</a:t>
            </a:r>
          </a:p>
          <a:p>
            <a:pPr lvl="1" defTabSz="457200"/>
            <a:r>
              <a:rPr lang="en-US" sz="2400" smtClean="0"/>
              <a:t>Encouraging other</a:t>
            </a:r>
          </a:p>
          <a:p>
            <a:pPr lvl="1" defTabSz="457200"/>
            <a:r>
              <a:rPr lang="en-US" sz="2400" smtClean="0"/>
              <a:t>Mentoring others</a:t>
            </a:r>
          </a:p>
          <a:p>
            <a:pPr lvl="1" defTabSz="457200"/>
            <a:r>
              <a:rPr lang="en-US" sz="2400" smtClean="0"/>
              <a:t>Sharing the Good News with our friends</a:t>
            </a:r>
          </a:p>
          <a:p>
            <a:pPr lvl="1" defTabSz="457200"/>
            <a:r>
              <a:rPr lang="en-US" sz="2400" smtClean="0"/>
              <a:t>Breaking bread together</a:t>
            </a:r>
          </a:p>
          <a:p>
            <a:pPr lvl="1" defTabSz="457200"/>
            <a:r>
              <a:rPr lang="en-US" sz="2400" smtClean="0"/>
              <a:t>Building relationships</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smtClean="0"/>
              <a:t>3. Youth Life Groups Impact </a:t>
            </a:r>
            <a:r>
              <a:rPr lang="en-US" smtClean="0">
                <a:solidFill>
                  <a:srgbClr val="FF0000"/>
                </a:solidFill>
              </a:rPr>
              <a:t>Youth</a:t>
            </a:r>
          </a:p>
        </p:txBody>
      </p:sp>
      <p:sp>
        <p:nvSpPr>
          <p:cNvPr id="10242" name="Content Placeholder 2"/>
          <p:cNvSpPr>
            <a:spLocks noGrp="1"/>
          </p:cNvSpPr>
          <p:nvPr>
            <p:ph idx="1"/>
          </p:nvPr>
        </p:nvSpPr>
        <p:spPr bwMode="auto"/>
        <p:txBody>
          <a:bodyPr wrap="square" numCol="1" anchor="t" anchorCtr="0" compatLnSpc="1">
            <a:prstTxWarp prst="textNoShape">
              <a:avLst/>
            </a:prstTxWarp>
          </a:bodyPr>
          <a:lstStyle/>
          <a:p>
            <a:pPr marL="317500" indent="-317500" defTabSz="457200">
              <a:spcBef>
                <a:spcPts val="2400"/>
              </a:spcBef>
              <a:buSzPct val="150000"/>
              <a:buFontTx/>
              <a:buChar char="•"/>
            </a:pPr>
            <a:r>
              <a:rPr lang="en-US" sz="3200" smtClean="0"/>
              <a:t>Youth Life Groups are a platform for youth to share their needs with other youth that can relate with each others</a:t>
            </a:r>
            <a:endParaRPr lang="en-US" sz="2400" smtClean="0"/>
          </a:p>
          <a:p>
            <a:pPr lvl="1" defTabSz="457200"/>
            <a:r>
              <a:rPr lang="en-US" sz="2400" smtClean="0"/>
              <a:t>Needs</a:t>
            </a:r>
          </a:p>
          <a:p>
            <a:pPr lvl="1" defTabSz="457200"/>
            <a:r>
              <a:rPr lang="en-US" sz="2400" smtClean="0"/>
              <a:t>Challenges</a:t>
            </a:r>
          </a:p>
          <a:p>
            <a:pPr lvl="1" defTabSz="457200"/>
            <a:r>
              <a:rPr lang="en-US" sz="2400" smtClean="0"/>
              <a:t>Desires</a:t>
            </a:r>
          </a:p>
          <a:p>
            <a:pPr lvl="1" defTabSz="457200"/>
            <a:r>
              <a:rPr lang="en-US" sz="2400" smtClean="0"/>
              <a:t>Faults</a:t>
            </a:r>
          </a:p>
          <a:p>
            <a:pPr lvl="1" defTabSz="457200"/>
            <a:r>
              <a:rPr lang="en-US" sz="2400" smtClean="0"/>
              <a:t>Accomplishments.</a:t>
            </a:r>
          </a:p>
          <a:p>
            <a:pPr lvl="1" defTabSz="457200"/>
            <a:r>
              <a:rPr lang="en-US" sz="2400" smtClean="0"/>
              <a:t>Without a parent, adult Brother, Sister or Minister being present.</a:t>
            </a:r>
          </a:p>
          <a:p>
            <a:pPr lvl="1" defTabSz="457200"/>
            <a:endParaRPr lang="en-US" sz="2400" smtClean="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r>
              <a:rPr lang="en-US" smtClean="0"/>
              <a:t>4. Typical Youth Life Group</a:t>
            </a:r>
            <a:br>
              <a:rPr lang="en-US" smtClean="0"/>
            </a:br>
            <a:r>
              <a:rPr lang="en-US" smtClean="0"/>
              <a:t>     Session Guides</a:t>
            </a:r>
          </a:p>
        </p:txBody>
      </p:sp>
      <p:sp>
        <p:nvSpPr>
          <p:cNvPr id="5" name="Content Placeholder 4"/>
          <p:cNvSpPr>
            <a:spLocks noGrp="1"/>
          </p:cNvSpPr>
          <p:nvPr>
            <p:ph idx="1"/>
          </p:nvPr>
        </p:nvSpPr>
        <p:spPr/>
        <p:txBody>
          <a:bodyPr>
            <a:normAutofit fontScale="77500" lnSpcReduction="20000"/>
          </a:bodyPr>
          <a:lstStyle/>
          <a:p>
            <a:pPr fontAlgn="auto">
              <a:spcAft>
                <a:spcPts val="0"/>
              </a:spcAft>
              <a:defRPr/>
            </a:pPr>
            <a:r>
              <a:rPr lang="en-US" sz="3200" dirty="0" smtClean="0">
                <a:ea typeface="+mn-ea"/>
              </a:rPr>
              <a:t>1</a:t>
            </a:r>
            <a:r>
              <a:rPr lang="en-US" sz="3200" dirty="0">
                <a:ea typeface="+mn-ea"/>
              </a:rPr>
              <a:t>. We will also share the rights of the meeting, therefore, we all will participate in providing with accommodations at the meeting from house to house every month.</a:t>
            </a:r>
          </a:p>
          <a:p>
            <a:pPr fontAlgn="auto">
              <a:spcAft>
                <a:spcPts val="0"/>
              </a:spcAft>
              <a:defRPr/>
            </a:pPr>
            <a:r>
              <a:rPr lang="en-US" sz="3200" b="1" dirty="0">
                <a:ea typeface="+mn-ea"/>
              </a:rPr>
              <a:t>2. </a:t>
            </a:r>
            <a:r>
              <a:rPr lang="en-US" sz="3200" dirty="0">
                <a:ea typeface="+mn-ea"/>
              </a:rPr>
              <a:t>Sharing will be in an appropriate brief form and with courtesy.</a:t>
            </a:r>
          </a:p>
          <a:p>
            <a:pPr fontAlgn="auto">
              <a:spcAft>
                <a:spcPts val="0"/>
              </a:spcAft>
              <a:defRPr/>
            </a:pPr>
            <a:r>
              <a:rPr lang="en-US" sz="3200" b="1" dirty="0">
                <a:ea typeface="+mn-ea"/>
              </a:rPr>
              <a:t>3. </a:t>
            </a:r>
            <a:r>
              <a:rPr lang="en-US" sz="3200" dirty="0">
                <a:ea typeface="+mn-ea"/>
              </a:rPr>
              <a:t>We will keep from telling stories that are not related to the subject.</a:t>
            </a:r>
          </a:p>
          <a:p>
            <a:pPr fontAlgn="auto">
              <a:spcAft>
                <a:spcPts val="0"/>
              </a:spcAft>
              <a:defRPr/>
            </a:pPr>
            <a:r>
              <a:rPr lang="en-US" sz="3200" b="1" dirty="0">
                <a:ea typeface="+mn-ea"/>
              </a:rPr>
              <a:t>4. </a:t>
            </a:r>
            <a:r>
              <a:rPr lang="en-US" sz="3200" dirty="0">
                <a:ea typeface="+mn-ea"/>
              </a:rPr>
              <a:t>We will try to be transparent and we will maintain (not share with others outside of our group) those things that are shared in the group in </a:t>
            </a:r>
            <a:r>
              <a:rPr lang="en-US" sz="3200" b="1" dirty="0">
                <a:ea typeface="+mn-ea"/>
              </a:rPr>
              <a:t>strict secret.</a:t>
            </a:r>
            <a:endParaRPr lang="en-US" sz="3200" dirty="0">
              <a:ea typeface="+mn-ea"/>
            </a:endParaRPr>
          </a:p>
          <a:p>
            <a:pPr fontAlgn="auto">
              <a:spcAft>
                <a:spcPts val="0"/>
              </a:spcAft>
              <a:defRPr/>
            </a:pPr>
            <a:r>
              <a:rPr lang="en-US" sz="3200" b="1" dirty="0">
                <a:ea typeface="+mn-ea"/>
              </a:rPr>
              <a:t>5. </a:t>
            </a:r>
            <a:r>
              <a:rPr lang="en-US" sz="3200" dirty="0">
                <a:ea typeface="+mn-ea"/>
              </a:rPr>
              <a:t>We will try to be as faithful as we can in our attendance and we will be in contact with the leader of the group or the assistant when we cannot attend</a:t>
            </a:r>
            <a:r>
              <a:rPr lang="en-US" sz="3200" dirty="0" smtClean="0">
                <a:ea typeface="+mn-ea"/>
              </a:rPr>
              <a:t>.</a:t>
            </a:r>
            <a:endParaRPr lang="en-US" sz="3200" dirty="0">
              <a:ea typeface="+mn-ea"/>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3A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DA51B2-9B6D-4A3E-AAAA-A79550DE223D}" vid="{55C8D0B5-7873-450E-97BC-BB770F194E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TotalTime>
  <Words>1112</Words>
  <Application>Microsoft Office PowerPoint</Application>
  <PresentationFormat>On-screen Show (4:3)</PresentationFormat>
  <Paragraphs>117</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Franklin Gothic Book</vt:lpstr>
      <vt:lpstr>MS PGothic</vt:lpstr>
      <vt:lpstr>Arial</vt:lpstr>
      <vt:lpstr>Franklin Gothic Medium</vt:lpstr>
      <vt:lpstr>Calibri</vt:lpstr>
      <vt:lpstr>Office Theme</vt:lpstr>
      <vt:lpstr>PowerPoint Presentation</vt:lpstr>
      <vt:lpstr>1. What are Youth Life Groups </vt:lpstr>
      <vt:lpstr>1. What are Youth Life Groups </vt:lpstr>
      <vt:lpstr>1. What are Youth Life Groups </vt:lpstr>
      <vt:lpstr>1. What are Youth Life Groups </vt:lpstr>
      <vt:lpstr>1. What are Youth Life Groups </vt:lpstr>
      <vt:lpstr>2. Weekly Youth Life Groups</vt:lpstr>
      <vt:lpstr>3. Youth Life Groups Impact Youth</vt:lpstr>
      <vt:lpstr>4. Typical Youth Life Group      Session Guides</vt:lpstr>
      <vt:lpstr>4. Typical Youth Life Group      Session Guides</vt:lpstr>
      <vt:lpstr>4. Typical Youth Life Group      The Session</vt:lpstr>
      <vt:lpstr>4. Typical Youth Life Group      The Session</vt:lpstr>
      <vt:lpstr>4. Typical Youth Life Group      The Session</vt:lpstr>
      <vt:lpstr>5. Tools For Growing Youth Life Groups</vt:lpstr>
      <vt:lpstr>5. Tools For Growing Youth Life Groups</vt:lpstr>
      <vt:lpstr>5. Tools For Growing Youth Life Groups</vt:lpstr>
      <vt:lpstr>PowerPoint Presentation</vt:lpstr>
      <vt:lpstr>Pastor Albert Pérez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Macias</cp:lastModifiedBy>
  <cp:revision>24</cp:revision>
  <dcterms:created xsi:type="dcterms:W3CDTF">2013-12-18T06:02:36Z</dcterms:created>
  <dcterms:modified xsi:type="dcterms:W3CDTF">2014-01-13T06:33:07Z</dcterms:modified>
</cp:coreProperties>
</file>