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handoutMasterIdLst>
    <p:handoutMasterId r:id="rId24"/>
  </p:handoutMasterIdLst>
  <p:sldIdLst>
    <p:sldId id="256" r:id="rId2"/>
    <p:sldId id="274" r:id="rId3"/>
    <p:sldId id="275" r:id="rId4"/>
    <p:sldId id="262" r:id="rId5"/>
    <p:sldId id="264" r:id="rId6"/>
    <p:sldId id="265" r:id="rId7"/>
    <p:sldId id="266" r:id="rId8"/>
    <p:sldId id="268" r:id="rId9"/>
    <p:sldId id="272" r:id="rId10"/>
    <p:sldId id="258" r:id="rId11"/>
    <p:sldId id="257" r:id="rId12"/>
    <p:sldId id="270" r:id="rId13"/>
    <p:sldId id="271" r:id="rId14"/>
    <p:sldId id="259" r:id="rId15"/>
    <p:sldId id="260" r:id="rId16"/>
    <p:sldId id="277" r:id="rId17"/>
    <p:sldId id="278" r:id="rId18"/>
    <p:sldId id="282" r:id="rId19"/>
    <p:sldId id="279" r:id="rId20"/>
    <p:sldId id="283" r:id="rId21"/>
    <p:sldId id="285"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Franklin Gothic Book" panose="020B0503020102020204" pitchFamily="34" charset="0"/>
        <a:ea typeface="MS PGothic" panose="020B0600070205080204" pitchFamily="34" charset="-128"/>
        <a:cs typeface="+mn-cs"/>
      </a:defRPr>
    </a:lvl1pPr>
    <a:lvl2pPr marL="457200" algn="l" rtl="0" fontAlgn="base">
      <a:spcBef>
        <a:spcPct val="0"/>
      </a:spcBef>
      <a:spcAft>
        <a:spcPct val="0"/>
      </a:spcAft>
      <a:defRPr kern="1200">
        <a:solidFill>
          <a:schemeClr val="tx1"/>
        </a:solidFill>
        <a:latin typeface="Franklin Gothic Book" panose="020B0503020102020204" pitchFamily="34" charset="0"/>
        <a:ea typeface="MS PGothic" panose="020B0600070205080204" pitchFamily="34" charset="-128"/>
        <a:cs typeface="+mn-cs"/>
      </a:defRPr>
    </a:lvl2pPr>
    <a:lvl3pPr marL="914400" algn="l" rtl="0" fontAlgn="base">
      <a:spcBef>
        <a:spcPct val="0"/>
      </a:spcBef>
      <a:spcAft>
        <a:spcPct val="0"/>
      </a:spcAft>
      <a:defRPr kern="1200">
        <a:solidFill>
          <a:schemeClr val="tx1"/>
        </a:solidFill>
        <a:latin typeface="Franklin Gothic Book" panose="020B0503020102020204" pitchFamily="34" charset="0"/>
        <a:ea typeface="MS PGothic" panose="020B0600070205080204" pitchFamily="34" charset="-128"/>
        <a:cs typeface="+mn-cs"/>
      </a:defRPr>
    </a:lvl3pPr>
    <a:lvl4pPr marL="1371600" algn="l" rtl="0" fontAlgn="base">
      <a:spcBef>
        <a:spcPct val="0"/>
      </a:spcBef>
      <a:spcAft>
        <a:spcPct val="0"/>
      </a:spcAft>
      <a:defRPr kern="1200">
        <a:solidFill>
          <a:schemeClr val="tx1"/>
        </a:solidFill>
        <a:latin typeface="Franklin Gothic Book" panose="020B0503020102020204" pitchFamily="34" charset="0"/>
        <a:ea typeface="MS PGothic" panose="020B0600070205080204" pitchFamily="34" charset="-128"/>
        <a:cs typeface="+mn-cs"/>
      </a:defRPr>
    </a:lvl4pPr>
    <a:lvl5pPr marL="1828800" algn="l" rtl="0" fontAlgn="base">
      <a:spcBef>
        <a:spcPct val="0"/>
      </a:spcBef>
      <a:spcAft>
        <a:spcPct val="0"/>
      </a:spcAft>
      <a:defRPr kern="1200">
        <a:solidFill>
          <a:schemeClr val="tx1"/>
        </a:solidFill>
        <a:latin typeface="Franklin Gothic Book" panose="020B05030201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Franklin Gothic Book" panose="020B05030201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Franklin Gothic Book" panose="020B05030201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Franklin Gothic Book" panose="020B05030201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Franklin Gothic Book" panose="020B05030201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3" d="100"/>
          <a:sy n="43" d="100"/>
        </p:scale>
        <p:origin x="912" y="48"/>
      </p:cViewPr>
      <p:guideLst>
        <p:guide orient="horz" pos="2160"/>
        <p:guide pos="2880"/>
      </p:guideLst>
    </p:cSldViewPr>
  </p:slideViewPr>
  <p:notesTextViewPr>
    <p:cViewPr>
      <p:scale>
        <a:sx n="1" d="1"/>
        <a:sy n="1" d="1"/>
      </p:scale>
      <p:origin x="0" y="0"/>
    </p:cViewPr>
  </p:notesTextViewPr>
  <p:notesViewPr>
    <p:cSldViewPr snapToGrid="0">
      <p:cViewPr varScale="1">
        <p:scale>
          <a:sx n="36" d="100"/>
          <a:sy n="36" d="100"/>
        </p:scale>
        <p:origin x="1818"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E11E22-1555-FA4B-9DBE-A994FE7C7B78}" type="doc">
      <dgm:prSet loTypeId="urn:microsoft.com/office/officeart/2005/8/layout/pyramid1" loCatId="" qsTypeId="urn:microsoft.com/office/officeart/2005/8/quickstyle/simple4" qsCatId="simple" csTypeId="urn:microsoft.com/office/officeart/2005/8/colors/accent1_2" csCatId="accent1" phldr="1"/>
      <dgm:spPr/>
      <dgm:t>
        <a:bodyPr/>
        <a:lstStyle/>
        <a:p>
          <a:endParaRPr lang="en-US"/>
        </a:p>
      </dgm:t>
    </dgm:pt>
    <dgm:pt modelId="{994FCA4E-3C29-8D4C-A242-BF38DB52F320}">
      <dgm:prSet/>
      <dgm:spPr/>
      <dgm:t>
        <a:bodyPr/>
        <a:lstStyle/>
        <a:p>
          <a:pPr rtl="0"/>
          <a:r>
            <a:rPr lang="en-US" dirty="0" smtClean="0"/>
            <a:t>Team Building Activities </a:t>
          </a:r>
          <a:endParaRPr lang="en-US" dirty="0"/>
        </a:p>
      </dgm:t>
    </dgm:pt>
    <dgm:pt modelId="{F6E153C0-3C61-424B-9691-9EEFD11C52AC}" type="parTrans" cxnId="{88F318C2-036F-EC45-8DFD-7002A0A9124F}">
      <dgm:prSet/>
      <dgm:spPr/>
      <dgm:t>
        <a:bodyPr/>
        <a:lstStyle/>
        <a:p>
          <a:endParaRPr lang="en-US"/>
        </a:p>
      </dgm:t>
    </dgm:pt>
    <dgm:pt modelId="{93F98487-7977-CD4E-B7C4-AA6BE2392B28}" type="sibTrans" cxnId="{88F318C2-036F-EC45-8DFD-7002A0A9124F}">
      <dgm:prSet/>
      <dgm:spPr/>
      <dgm:t>
        <a:bodyPr/>
        <a:lstStyle/>
        <a:p>
          <a:endParaRPr lang="en-US"/>
        </a:p>
      </dgm:t>
    </dgm:pt>
    <dgm:pt modelId="{52E7057E-51B3-0F48-9377-5A0E760934C8}">
      <dgm:prSet/>
      <dgm:spPr/>
      <dgm:t>
        <a:bodyPr/>
        <a:lstStyle/>
        <a:p>
          <a:pPr rtl="0"/>
          <a:r>
            <a:rPr lang="en-US" dirty="0" smtClean="0"/>
            <a:t>Positive Relationships</a:t>
          </a:r>
          <a:endParaRPr lang="en-US" dirty="0"/>
        </a:p>
      </dgm:t>
    </dgm:pt>
    <dgm:pt modelId="{C213AD20-74E1-F749-80B1-50CF60F5588F}" type="parTrans" cxnId="{3A4B8BA5-CA2E-7F41-89C2-898909489F44}">
      <dgm:prSet/>
      <dgm:spPr/>
      <dgm:t>
        <a:bodyPr/>
        <a:lstStyle/>
        <a:p>
          <a:endParaRPr lang="en-US"/>
        </a:p>
      </dgm:t>
    </dgm:pt>
    <dgm:pt modelId="{1CC113E7-0428-B642-A399-37E0D2631E69}" type="sibTrans" cxnId="{3A4B8BA5-CA2E-7F41-89C2-898909489F44}">
      <dgm:prSet/>
      <dgm:spPr/>
      <dgm:t>
        <a:bodyPr/>
        <a:lstStyle/>
        <a:p>
          <a:endParaRPr lang="en-US"/>
        </a:p>
      </dgm:t>
    </dgm:pt>
    <dgm:pt modelId="{5FDD522E-7647-7844-9FA6-628652ECC070}">
      <dgm:prSet/>
      <dgm:spPr/>
      <dgm:t>
        <a:bodyPr/>
        <a:lstStyle/>
        <a:p>
          <a:pPr rtl="0"/>
          <a:r>
            <a:rPr lang="en-US" dirty="0" smtClean="0"/>
            <a:t>Trust	</a:t>
          </a:r>
          <a:endParaRPr lang="en-US" dirty="0"/>
        </a:p>
      </dgm:t>
    </dgm:pt>
    <dgm:pt modelId="{DFA2743B-6D98-C443-AE86-D3720ECCDA45}" type="parTrans" cxnId="{AD3A4570-73B7-354D-B7D5-DAB86D6D6DFA}">
      <dgm:prSet/>
      <dgm:spPr/>
      <dgm:t>
        <a:bodyPr/>
        <a:lstStyle/>
        <a:p>
          <a:endParaRPr lang="en-US"/>
        </a:p>
      </dgm:t>
    </dgm:pt>
    <dgm:pt modelId="{317D1D7C-76CA-DE47-81C4-9618265A6BD6}" type="sibTrans" cxnId="{AD3A4570-73B7-354D-B7D5-DAB86D6D6DFA}">
      <dgm:prSet/>
      <dgm:spPr/>
      <dgm:t>
        <a:bodyPr/>
        <a:lstStyle/>
        <a:p>
          <a:endParaRPr lang="en-US"/>
        </a:p>
      </dgm:t>
    </dgm:pt>
    <dgm:pt modelId="{082357BB-2CF2-1544-84D8-ADAD6B769CFA}">
      <dgm:prSet custT="1"/>
      <dgm:spPr/>
      <dgm:t>
        <a:bodyPr/>
        <a:lstStyle/>
        <a:p>
          <a:pPr rtl="0"/>
          <a:endParaRPr lang="en-US" sz="2400" dirty="0" smtClean="0"/>
        </a:p>
        <a:p>
          <a:pPr rtl="0"/>
          <a:r>
            <a:rPr lang="en-US" sz="2300" dirty="0" smtClean="0"/>
            <a:t>Open Communication</a:t>
          </a:r>
          <a:endParaRPr lang="en-US" sz="2300" dirty="0"/>
        </a:p>
      </dgm:t>
    </dgm:pt>
    <dgm:pt modelId="{3699E54D-E64B-1240-AFA3-AAACF59409CE}" type="parTrans" cxnId="{0E0CD916-97A6-0948-8767-3EF0828EF682}">
      <dgm:prSet/>
      <dgm:spPr/>
      <dgm:t>
        <a:bodyPr/>
        <a:lstStyle/>
        <a:p>
          <a:endParaRPr lang="en-US"/>
        </a:p>
      </dgm:t>
    </dgm:pt>
    <dgm:pt modelId="{22956BC8-5727-494D-B815-D7E155E8F658}" type="sibTrans" cxnId="{0E0CD916-97A6-0948-8767-3EF0828EF682}">
      <dgm:prSet/>
      <dgm:spPr/>
      <dgm:t>
        <a:bodyPr/>
        <a:lstStyle/>
        <a:p>
          <a:endParaRPr lang="en-US"/>
        </a:p>
      </dgm:t>
    </dgm:pt>
    <dgm:pt modelId="{3ACC9101-1304-8846-B2C2-2D5CD81A8DCE}" type="pres">
      <dgm:prSet presAssocID="{CCE11E22-1555-FA4B-9DBE-A994FE7C7B78}" presName="Name0" presStyleCnt="0">
        <dgm:presLayoutVars>
          <dgm:dir/>
          <dgm:animLvl val="lvl"/>
          <dgm:resizeHandles val="exact"/>
        </dgm:presLayoutVars>
      </dgm:prSet>
      <dgm:spPr/>
      <dgm:t>
        <a:bodyPr/>
        <a:lstStyle/>
        <a:p>
          <a:endParaRPr lang="en-US"/>
        </a:p>
      </dgm:t>
    </dgm:pt>
    <dgm:pt modelId="{985BFEC4-C93E-824E-92F0-50DAF0DB4C3E}" type="pres">
      <dgm:prSet presAssocID="{082357BB-2CF2-1544-84D8-ADAD6B769CFA}" presName="Name8" presStyleCnt="0"/>
      <dgm:spPr/>
    </dgm:pt>
    <dgm:pt modelId="{1F86E3E1-EE96-0742-B3CC-2604DABC227A}" type="pres">
      <dgm:prSet presAssocID="{082357BB-2CF2-1544-84D8-ADAD6B769CFA}" presName="level" presStyleLbl="node1" presStyleIdx="0" presStyleCnt="4" custScaleY="136274">
        <dgm:presLayoutVars>
          <dgm:chMax val="1"/>
          <dgm:bulletEnabled val="1"/>
        </dgm:presLayoutVars>
      </dgm:prSet>
      <dgm:spPr/>
      <dgm:t>
        <a:bodyPr/>
        <a:lstStyle/>
        <a:p>
          <a:endParaRPr lang="en-US"/>
        </a:p>
      </dgm:t>
    </dgm:pt>
    <dgm:pt modelId="{475BF7B3-A3C1-4740-BA8D-3B7AD6D156CB}" type="pres">
      <dgm:prSet presAssocID="{082357BB-2CF2-1544-84D8-ADAD6B769CFA}" presName="levelTx" presStyleLbl="revTx" presStyleIdx="0" presStyleCnt="0">
        <dgm:presLayoutVars>
          <dgm:chMax val="1"/>
          <dgm:bulletEnabled val="1"/>
        </dgm:presLayoutVars>
      </dgm:prSet>
      <dgm:spPr/>
      <dgm:t>
        <a:bodyPr/>
        <a:lstStyle/>
        <a:p>
          <a:endParaRPr lang="en-US"/>
        </a:p>
      </dgm:t>
    </dgm:pt>
    <dgm:pt modelId="{3D9B16D1-B0A8-FC48-93B2-3085B166B476}" type="pres">
      <dgm:prSet presAssocID="{5FDD522E-7647-7844-9FA6-628652ECC070}" presName="Name8" presStyleCnt="0"/>
      <dgm:spPr/>
    </dgm:pt>
    <dgm:pt modelId="{B7A43A12-263A-0B4D-B385-7F300049417C}" type="pres">
      <dgm:prSet presAssocID="{5FDD522E-7647-7844-9FA6-628652ECC070}" presName="level" presStyleLbl="node1" presStyleIdx="1" presStyleCnt="4">
        <dgm:presLayoutVars>
          <dgm:chMax val="1"/>
          <dgm:bulletEnabled val="1"/>
        </dgm:presLayoutVars>
      </dgm:prSet>
      <dgm:spPr/>
      <dgm:t>
        <a:bodyPr/>
        <a:lstStyle/>
        <a:p>
          <a:endParaRPr lang="en-US"/>
        </a:p>
      </dgm:t>
    </dgm:pt>
    <dgm:pt modelId="{4F6903DC-C51C-9544-9B47-C1341C036EAC}" type="pres">
      <dgm:prSet presAssocID="{5FDD522E-7647-7844-9FA6-628652ECC070}" presName="levelTx" presStyleLbl="revTx" presStyleIdx="0" presStyleCnt="0">
        <dgm:presLayoutVars>
          <dgm:chMax val="1"/>
          <dgm:bulletEnabled val="1"/>
        </dgm:presLayoutVars>
      </dgm:prSet>
      <dgm:spPr/>
      <dgm:t>
        <a:bodyPr/>
        <a:lstStyle/>
        <a:p>
          <a:endParaRPr lang="en-US"/>
        </a:p>
      </dgm:t>
    </dgm:pt>
    <dgm:pt modelId="{EA432341-5A89-3047-9E73-5ED41F074346}" type="pres">
      <dgm:prSet presAssocID="{52E7057E-51B3-0F48-9377-5A0E760934C8}" presName="Name8" presStyleCnt="0"/>
      <dgm:spPr/>
    </dgm:pt>
    <dgm:pt modelId="{3BAA0DC8-FDDA-024C-A0D5-1FB0EC930490}" type="pres">
      <dgm:prSet presAssocID="{52E7057E-51B3-0F48-9377-5A0E760934C8}" presName="level" presStyleLbl="node1" presStyleIdx="2" presStyleCnt="4">
        <dgm:presLayoutVars>
          <dgm:chMax val="1"/>
          <dgm:bulletEnabled val="1"/>
        </dgm:presLayoutVars>
      </dgm:prSet>
      <dgm:spPr/>
      <dgm:t>
        <a:bodyPr/>
        <a:lstStyle/>
        <a:p>
          <a:endParaRPr lang="en-US"/>
        </a:p>
      </dgm:t>
    </dgm:pt>
    <dgm:pt modelId="{1C9092E6-C33D-1948-8705-B97DE75A3EB9}" type="pres">
      <dgm:prSet presAssocID="{52E7057E-51B3-0F48-9377-5A0E760934C8}" presName="levelTx" presStyleLbl="revTx" presStyleIdx="0" presStyleCnt="0">
        <dgm:presLayoutVars>
          <dgm:chMax val="1"/>
          <dgm:bulletEnabled val="1"/>
        </dgm:presLayoutVars>
      </dgm:prSet>
      <dgm:spPr/>
      <dgm:t>
        <a:bodyPr/>
        <a:lstStyle/>
        <a:p>
          <a:endParaRPr lang="en-US"/>
        </a:p>
      </dgm:t>
    </dgm:pt>
    <dgm:pt modelId="{0221A0EE-DDC2-264E-BD43-E9BE4792E326}" type="pres">
      <dgm:prSet presAssocID="{994FCA4E-3C29-8D4C-A242-BF38DB52F320}" presName="Name8" presStyleCnt="0"/>
      <dgm:spPr/>
    </dgm:pt>
    <dgm:pt modelId="{A10079FC-FB31-3E47-944D-215BDB705BB8}" type="pres">
      <dgm:prSet presAssocID="{994FCA4E-3C29-8D4C-A242-BF38DB52F320}" presName="level" presStyleLbl="node1" presStyleIdx="3" presStyleCnt="4">
        <dgm:presLayoutVars>
          <dgm:chMax val="1"/>
          <dgm:bulletEnabled val="1"/>
        </dgm:presLayoutVars>
      </dgm:prSet>
      <dgm:spPr/>
      <dgm:t>
        <a:bodyPr/>
        <a:lstStyle/>
        <a:p>
          <a:endParaRPr lang="en-US"/>
        </a:p>
      </dgm:t>
    </dgm:pt>
    <dgm:pt modelId="{E058B779-1EAB-4442-861B-CD32D9EFD919}" type="pres">
      <dgm:prSet presAssocID="{994FCA4E-3C29-8D4C-A242-BF38DB52F320}" presName="levelTx" presStyleLbl="revTx" presStyleIdx="0" presStyleCnt="0">
        <dgm:presLayoutVars>
          <dgm:chMax val="1"/>
          <dgm:bulletEnabled val="1"/>
        </dgm:presLayoutVars>
      </dgm:prSet>
      <dgm:spPr/>
      <dgm:t>
        <a:bodyPr/>
        <a:lstStyle/>
        <a:p>
          <a:endParaRPr lang="en-US"/>
        </a:p>
      </dgm:t>
    </dgm:pt>
  </dgm:ptLst>
  <dgm:cxnLst>
    <dgm:cxn modelId="{E6931E46-B65F-6E42-8371-553FA84B628B}" type="presOf" srcId="{994FCA4E-3C29-8D4C-A242-BF38DB52F320}" destId="{A10079FC-FB31-3E47-944D-215BDB705BB8}" srcOrd="0" destOrd="0" presId="urn:microsoft.com/office/officeart/2005/8/layout/pyramid1"/>
    <dgm:cxn modelId="{899F73E8-9D62-AC41-9250-558634D7B016}" type="presOf" srcId="{CCE11E22-1555-FA4B-9DBE-A994FE7C7B78}" destId="{3ACC9101-1304-8846-B2C2-2D5CD81A8DCE}" srcOrd="0" destOrd="0" presId="urn:microsoft.com/office/officeart/2005/8/layout/pyramid1"/>
    <dgm:cxn modelId="{5C3518F4-E6A7-094C-A4D5-ACCE12952AB5}" type="presOf" srcId="{52E7057E-51B3-0F48-9377-5A0E760934C8}" destId="{3BAA0DC8-FDDA-024C-A0D5-1FB0EC930490}" srcOrd="0" destOrd="0" presId="urn:microsoft.com/office/officeart/2005/8/layout/pyramid1"/>
    <dgm:cxn modelId="{B1BAC3B0-A900-FB4D-985D-2F85A4EB47D2}" type="presOf" srcId="{082357BB-2CF2-1544-84D8-ADAD6B769CFA}" destId="{475BF7B3-A3C1-4740-BA8D-3B7AD6D156CB}" srcOrd="1" destOrd="0" presId="urn:microsoft.com/office/officeart/2005/8/layout/pyramid1"/>
    <dgm:cxn modelId="{3A4B8BA5-CA2E-7F41-89C2-898909489F44}" srcId="{CCE11E22-1555-FA4B-9DBE-A994FE7C7B78}" destId="{52E7057E-51B3-0F48-9377-5A0E760934C8}" srcOrd="2" destOrd="0" parTransId="{C213AD20-74E1-F749-80B1-50CF60F5588F}" sibTransId="{1CC113E7-0428-B642-A399-37E0D2631E69}"/>
    <dgm:cxn modelId="{77F4DB5E-A3A9-1242-8805-6A8A23F6A825}" type="presOf" srcId="{5FDD522E-7647-7844-9FA6-628652ECC070}" destId="{4F6903DC-C51C-9544-9B47-C1341C036EAC}" srcOrd="1" destOrd="0" presId="urn:microsoft.com/office/officeart/2005/8/layout/pyramid1"/>
    <dgm:cxn modelId="{AD3A4570-73B7-354D-B7D5-DAB86D6D6DFA}" srcId="{CCE11E22-1555-FA4B-9DBE-A994FE7C7B78}" destId="{5FDD522E-7647-7844-9FA6-628652ECC070}" srcOrd="1" destOrd="0" parTransId="{DFA2743B-6D98-C443-AE86-D3720ECCDA45}" sibTransId="{317D1D7C-76CA-DE47-81C4-9618265A6BD6}"/>
    <dgm:cxn modelId="{7648BA17-E110-5D4D-B077-73DA0D07D8FE}" type="presOf" srcId="{994FCA4E-3C29-8D4C-A242-BF38DB52F320}" destId="{E058B779-1EAB-4442-861B-CD32D9EFD919}" srcOrd="1" destOrd="0" presId="urn:microsoft.com/office/officeart/2005/8/layout/pyramid1"/>
    <dgm:cxn modelId="{9A663C9D-0999-EC49-B31D-1F89457FE86B}" type="presOf" srcId="{082357BB-2CF2-1544-84D8-ADAD6B769CFA}" destId="{1F86E3E1-EE96-0742-B3CC-2604DABC227A}" srcOrd="0" destOrd="0" presId="urn:microsoft.com/office/officeart/2005/8/layout/pyramid1"/>
    <dgm:cxn modelId="{88F318C2-036F-EC45-8DFD-7002A0A9124F}" srcId="{CCE11E22-1555-FA4B-9DBE-A994FE7C7B78}" destId="{994FCA4E-3C29-8D4C-A242-BF38DB52F320}" srcOrd="3" destOrd="0" parTransId="{F6E153C0-3C61-424B-9691-9EEFD11C52AC}" sibTransId="{93F98487-7977-CD4E-B7C4-AA6BE2392B28}"/>
    <dgm:cxn modelId="{17CCDDBD-D9D1-5A4C-81D0-EE3AE0347BA9}" type="presOf" srcId="{52E7057E-51B3-0F48-9377-5A0E760934C8}" destId="{1C9092E6-C33D-1948-8705-B97DE75A3EB9}" srcOrd="1" destOrd="0" presId="urn:microsoft.com/office/officeart/2005/8/layout/pyramid1"/>
    <dgm:cxn modelId="{0E0CD916-97A6-0948-8767-3EF0828EF682}" srcId="{CCE11E22-1555-FA4B-9DBE-A994FE7C7B78}" destId="{082357BB-2CF2-1544-84D8-ADAD6B769CFA}" srcOrd="0" destOrd="0" parTransId="{3699E54D-E64B-1240-AFA3-AAACF59409CE}" sibTransId="{22956BC8-5727-494D-B815-D7E155E8F658}"/>
    <dgm:cxn modelId="{98313BBE-688A-5E42-A769-D67D3412E081}" type="presOf" srcId="{5FDD522E-7647-7844-9FA6-628652ECC070}" destId="{B7A43A12-263A-0B4D-B385-7F300049417C}" srcOrd="0" destOrd="0" presId="urn:microsoft.com/office/officeart/2005/8/layout/pyramid1"/>
    <dgm:cxn modelId="{4EFA2008-915D-4F4F-8CE0-5C1E2A798530}" type="presParOf" srcId="{3ACC9101-1304-8846-B2C2-2D5CD81A8DCE}" destId="{985BFEC4-C93E-824E-92F0-50DAF0DB4C3E}" srcOrd="0" destOrd="0" presId="urn:microsoft.com/office/officeart/2005/8/layout/pyramid1"/>
    <dgm:cxn modelId="{1B2D3E18-EB03-FC4F-94D1-56654070E62C}" type="presParOf" srcId="{985BFEC4-C93E-824E-92F0-50DAF0DB4C3E}" destId="{1F86E3E1-EE96-0742-B3CC-2604DABC227A}" srcOrd="0" destOrd="0" presId="urn:microsoft.com/office/officeart/2005/8/layout/pyramid1"/>
    <dgm:cxn modelId="{ECC8B794-B6DB-7743-8F97-CEA301DD3713}" type="presParOf" srcId="{985BFEC4-C93E-824E-92F0-50DAF0DB4C3E}" destId="{475BF7B3-A3C1-4740-BA8D-3B7AD6D156CB}" srcOrd="1" destOrd="0" presId="urn:microsoft.com/office/officeart/2005/8/layout/pyramid1"/>
    <dgm:cxn modelId="{2C5F573C-38C9-1F44-BDF9-3B86B0426D86}" type="presParOf" srcId="{3ACC9101-1304-8846-B2C2-2D5CD81A8DCE}" destId="{3D9B16D1-B0A8-FC48-93B2-3085B166B476}" srcOrd="1" destOrd="0" presId="urn:microsoft.com/office/officeart/2005/8/layout/pyramid1"/>
    <dgm:cxn modelId="{56471F43-C304-7D4C-A067-BD9F269229D3}" type="presParOf" srcId="{3D9B16D1-B0A8-FC48-93B2-3085B166B476}" destId="{B7A43A12-263A-0B4D-B385-7F300049417C}" srcOrd="0" destOrd="0" presId="urn:microsoft.com/office/officeart/2005/8/layout/pyramid1"/>
    <dgm:cxn modelId="{B8BD7CAA-39C8-2B4E-9461-2A27B3E2244C}" type="presParOf" srcId="{3D9B16D1-B0A8-FC48-93B2-3085B166B476}" destId="{4F6903DC-C51C-9544-9B47-C1341C036EAC}" srcOrd="1" destOrd="0" presId="urn:microsoft.com/office/officeart/2005/8/layout/pyramid1"/>
    <dgm:cxn modelId="{B44E7751-08F8-094C-AF83-33660179A8FF}" type="presParOf" srcId="{3ACC9101-1304-8846-B2C2-2D5CD81A8DCE}" destId="{EA432341-5A89-3047-9E73-5ED41F074346}" srcOrd="2" destOrd="0" presId="urn:microsoft.com/office/officeart/2005/8/layout/pyramid1"/>
    <dgm:cxn modelId="{76B2DAE7-56C2-614C-9F61-B52D86B290BF}" type="presParOf" srcId="{EA432341-5A89-3047-9E73-5ED41F074346}" destId="{3BAA0DC8-FDDA-024C-A0D5-1FB0EC930490}" srcOrd="0" destOrd="0" presId="urn:microsoft.com/office/officeart/2005/8/layout/pyramid1"/>
    <dgm:cxn modelId="{1FFED98D-4EB9-8945-AA69-DE4CC8A2EF7E}" type="presParOf" srcId="{EA432341-5A89-3047-9E73-5ED41F074346}" destId="{1C9092E6-C33D-1948-8705-B97DE75A3EB9}" srcOrd="1" destOrd="0" presId="urn:microsoft.com/office/officeart/2005/8/layout/pyramid1"/>
    <dgm:cxn modelId="{DB616313-60CC-6646-A4DF-8575CCAE761C}" type="presParOf" srcId="{3ACC9101-1304-8846-B2C2-2D5CD81A8DCE}" destId="{0221A0EE-DDC2-264E-BD43-E9BE4792E326}" srcOrd="3" destOrd="0" presId="urn:microsoft.com/office/officeart/2005/8/layout/pyramid1"/>
    <dgm:cxn modelId="{95547A68-BFD7-F241-9205-B4C05155EB22}" type="presParOf" srcId="{0221A0EE-DDC2-264E-BD43-E9BE4792E326}" destId="{A10079FC-FB31-3E47-944D-215BDB705BB8}" srcOrd="0" destOrd="0" presId="urn:microsoft.com/office/officeart/2005/8/layout/pyramid1"/>
    <dgm:cxn modelId="{6FC39AF3-CAAD-5042-9401-B806C79C1295}" type="presParOf" srcId="{0221A0EE-DDC2-264E-BD43-E9BE4792E326}" destId="{E058B779-1EAB-4442-861B-CD32D9EFD919}"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86E3E1-EE96-0742-B3CC-2604DABC227A}">
      <dsp:nvSpPr>
        <dsp:cNvPr id="0" name=""/>
        <dsp:cNvSpPr/>
      </dsp:nvSpPr>
      <dsp:spPr>
        <a:xfrm>
          <a:off x="2921991" y="0"/>
          <a:ext cx="2654609" cy="1635120"/>
        </a:xfrm>
        <a:prstGeom prst="trapezoid">
          <a:avLst>
            <a:gd name="adj" fmla="val 81175"/>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endParaRPr lang="en-US" sz="2400" kern="1200" dirty="0" smtClean="0"/>
        </a:p>
        <a:p>
          <a:pPr lvl="0" algn="ctr" defTabSz="1066800" rtl="0">
            <a:lnSpc>
              <a:spcPct val="90000"/>
            </a:lnSpc>
            <a:spcBef>
              <a:spcPct val="0"/>
            </a:spcBef>
            <a:spcAft>
              <a:spcPct val="35000"/>
            </a:spcAft>
          </a:pPr>
          <a:r>
            <a:rPr lang="en-US" sz="2300" kern="1200" dirty="0" smtClean="0"/>
            <a:t>Open Communication</a:t>
          </a:r>
          <a:endParaRPr lang="en-US" sz="2300" kern="1200" dirty="0"/>
        </a:p>
      </dsp:txBody>
      <dsp:txXfrm>
        <a:off x="2921991" y="0"/>
        <a:ext cx="2654609" cy="1635120"/>
      </dsp:txXfrm>
    </dsp:sp>
    <dsp:sp modelId="{B7A43A12-263A-0B4D-B385-7F300049417C}">
      <dsp:nvSpPr>
        <dsp:cNvPr id="0" name=""/>
        <dsp:cNvSpPr/>
      </dsp:nvSpPr>
      <dsp:spPr>
        <a:xfrm>
          <a:off x="1947994" y="1635120"/>
          <a:ext cx="4602604" cy="1199877"/>
        </a:xfrm>
        <a:prstGeom prst="trapezoid">
          <a:avLst>
            <a:gd name="adj" fmla="val 81175"/>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866900" rtl="0">
            <a:lnSpc>
              <a:spcPct val="90000"/>
            </a:lnSpc>
            <a:spcBef>
              <a:spcPct val="0"/>
            </a:spcBef>
            <a:spcAft>
              <a:spcPct val="35000"/>
            </a:spcAft>
          </a:pPr>
          <a:r>
            <a:rPr lang="en-US" sz="4200" kern="1200" dirty="0" smtClean="0"/>
            <a:t>Trust	</a:t>
          </a:r>
          <a:endParaRPr lang="en-US" sz="4200" kern="1200" dirty="0"/>
        </a:p>
      </dsp:txBody>
      <dsp:txXfrm>
        <a:off x="2753450" y="1635120"/>
        <a:ext cx="2991692" cy="1199877"/>
      </dsp:txXfrm>
    </dsp:sp>
    <dsp:sp modelId="{3BAA0DC8-FDDA-024C-A0D5-1FB0EC930490}">
      <dsp:nvSpPr>
        <dsp:cNvPr id="0" name=""/>
        <dsp:cNvSpPr/>
      </dsp:nvSpPr>
      <dsp:spPr>
        <a:xfrm>
          <a:off x="973997" y="2834997"/>
          <a:ext cx="6550598" cy="1199877"/>
        </a:xfrm>
        <a:prstGeom prst="trapezoid">
          <a:avLst>
            <a:gd name="adj" fmla="val 81175"/>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866900" rtl="0">
            <a:lnSpc>
              <a:spcPct val="90000"/>
            </a:lnSpc>
            <a:spcBef>
              <a:spcPct val="0"/>
            </a:spcBef>
            <a:spcAft>
              <a:spcPct val="35000"/>
            </a:spcAft>
          </a:pPr>
          <a:r>
            <a:rPr lang="en-US" sz="4200" kern="1200" dirty="0" smtClean="0"/>
            <a:t>Positive Relationships</a:t>
          </a:r>
          <a:endParaRPr lang="en-US" sz="4200" kern="1200" dirty="0"/>
        </a:p>
      </dsp:txBody>
      <dsp:txXfrm>
        <a:off x="2120351" y="2834997"/>
        <a:ext cx="4257889" cy="1199877"/>
      </dsp:txXfrm>
    </dsp:sp>
    <dsp:sp modelId="{A10079FC-FB31-3E47-944D-215BDB705BB8}">
      <dsp:nvSpPr>
        <dsp:cNvPr id="0" name=""/>
        <dsp:cNvSpPr/>
      </dsp:nvSpPr>
      <dsp:spPr>
        <a:xfrm>
          <a:off x="0" y="4034874"/>
          <a:ext cx="8498593" cy="1199877"/>
        </a:xfrm>
        <a:prstGeom prst="trapezoid">
          <a:avLst>
            <a:gd name="adj" fmla="val 81175"/>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866900" rtl="0">
            <a:lnSpc>
              <a:spcPct val="90000"/>
            </a:lnSpc>
            <a:spcBef>
              <a:spcPct val="0"/>
            </a:spcBef>
            <a:spcAft>
              <a:spcPct val="35000"/>
            </a:spcAft>
          </a:pPr>
          <a:r>
            <a:rPr lang="en-US" sz="4200" kern="1200" dirty="0" smtClean="0"/>
            <a:t>Team Building Activities </a:t>
          </a:r>
          <a:endParaRPr lang="en-US" sz="4200" kern="1200" dirty="0"/>
        </a:p>
      </dsp:txBody>
      <dsp:txXfrm>
        <a:off x="1487253" y="4034874"/>
        <a:ext cx="5524085" cy="1199877"/>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7AFD04C9-FE24-4E9A-B33A-E20BC664823F}" type="datetimeFigureOut">
              <a:rPr lang="en-US"/>
              <a:pPr/>
              <a:t>1/11/2014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3A408D90-A566-41A0-B826-C4DAC338B064}" type="slidenum">
              <a:rPr lang="en-US"/>
              <a:pPr/>
              <a:t>‹#›</a:t>
            </a:fld>
            <a:endParaRPr lang="en-US"/>
          </a:p>
        </p:txBody>
      </p:sp>
    </p:spTree>
    <p:extLst>
      <p:ext uri="{BB962C8B-B14F-4D97-AF65-F5344CB8AC3E}">
        <p14:creationId xmlns:p14="http://schemas.microsoft.com/office/powerpoint/2010/main" val="3905518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E8A66559-680A-4E77-BDCD-53C12D184603}" type="datetimeFigureOut">
              <a:rPr lang="en-US"/>
              <a:pPr/>
              <a:t>1/11/2014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D3163B8A-8EA4-485E-A42F-056D2BD57C91}" type="slidenum">
              <a:rPr lang="en-US"/>
              <a:pPr/>
              <a:t>‹#›</a:t>
            </a:fld>
            <a:endParaRPr lang="en-US"/>
          </a:p>
        </p:txBody>
      </p:sp>
    </p:spTree>
    <p:extLst>
      <p:ext uri="{BB962C8B-B14F-4D97-AF65-F5344CB8AC3E}">
        <p14:creationId xmlns:p14="http://schemas.microsoft.com/office/powerpoint/2010/main" val="3032485167"/>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defTabSz="457200" rtl="0" fontAlgn="base">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fontAlgn="base">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fontAlgn="base">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fontAlgn="base">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a:spcBef>
                <a:spcPct val="0"/>
              </a:spcBef>
              <a:buFontTx/>
              <a:buAutoNum type="arabicPeriod"/>
            </a:pPr>
            <a:r>
              <a:rPr lang="en-US" sz="1800" smtClean="0"/>
              <a:t>Welcome</a:t>
            </a:r>
          </a:p>
          <a:p>
            <a:pPr marL="228600" indent="-228600">
              <a:spcBef>
                <a:spcPct val="0"/>
              </a:spcBef>
              <a:buFontTx/>
              <a:buAutoNum type="arabicPeriod"/>
            </a:pPr>
            <a:r>
              <a:rPr lang="en-US" sz="1800" smtClean="0"/>
              <a:t>Introductions </a:t>
            </a:r>
          </a:p>
          <a:p>
            <a:pPr marL="228600" indent="-228600">
              <a:spcBef>
                <a:spcPct val="0"/>
              </a:spcBef>
              <a:buFontTx/>
              <a:buAutoNum type="arabicPeriod"/>
            </a:pPr>
            <a:r>
              <a:rPr lang="en-US" sz="1800" smtClean="0"/>
              <a:t>Prayer</a:t>
            </a:r>
          </a:p>
          <a:p>
            <a:pPr marL="228600" indent="-228600">
              <a:spcBef>
                <a:spcPct val="0"/>
              </a:spcBef>
              <a:buFontTx/>
              <a:buAutoNum type="arabicPeriod"/>
            </a:pPr>
            <a:r>
              <a:rPr lang="en-US" sz="1800" smtClean="0"/>
              <a:t>Let</a:t>
            </a:r>
            <a:r>
              <a:rPr lang="en-US" altLang="en-US" sz="1800" smtClean="0"/>
              <a:t>’</a:t>
            </a:r>
            <a:r>
              <a:rPr lang="en-US" sz="1800" smtClean="0"/>
              <a:t>s get started</a:t>
            </a:r>
          </a:p>
          <a:p>
            <a:pPr marL="228600" indent="-228600">
              <a:spcBef>
                <a:spcPct val="0"/>
              </a:spcBef>
              <a:buFontTx/>
              <a:buAutoNum type="arabicPeriod"/>
            </a:pPr>
            <a:r>
              <a:rPr lang="en-US" sz="1800" smtClean="0"/>
              <a:t>----- Meeting Notes (1/3/14 20:34) -----</a:t>
            </a:r>
          </a:p>
          <a:p>
            <a:pPr marL="228600" indent="-228600">
              <a:spcBef>
                <a:spcPct val="0"/>
              </a:spcBef>
              <a:buFontTx/>
              <a:buAutoNum type="arabicPeriod"/>
            </a:pPr>
            <a:r>
              <a:rPr lang="en-US" sz="1800" smtClean="0"/>
              <a:t>2 minutes</a:t>
            </a:r>
          </a:p>
        </p:txBody>
      </p:sp>
      <p:sp>
        <p:nvSpPr>
          <p:cNvPr id="256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ea typeface="MS PGothic" panose="020B0600070205080204" pitchFamily="34" charset="-128"/>
              </a:defRPr>
            </a:lvl1pPr>
            <a:lvl2pPr marL="742950" indent="-285750">
              <a:defRPr>
                <a:solidFill>
                  <a:schemeClr val="tx1"/>
                </a:solidFill>
                <a:latin typeface="Franklin Gothic Book" panose="020B0503020102020204" pitchFamily="34" charset="0"/>
                <a:ea typeface="MS PGothic" panose="020B0600070205080204" pitchFamily="34" charset="-128"/>
              </a:defRPr>
            </a:lvl2pPr>
            <a:lvl3pPr marL="1143000" indent="-228600">
              <a:defRPr>
                <a:solidFill>
                  <a:schemeClr val="tx1"/>
                </a:solidFill>
                <a:latin typeface="Franklin Gothic Book" panose="020B0503020102020204" pitchFamily="34" charset="0"/>
                <a:ea typeface="MS PGothic" panose="020B0600070205080204" pitchFamily="34" charset="-128"/>
              </a:defRPr>
            </a:lvl3pPr>
            <a:lvl4pPr marL="1600200" indent="-228600">
              <a:defRPr>
                <a:solidFill>
                  <a:schemeClr val="tx1"/>
                </a:solidFill>
                <a:latin typeface="Franklin Gothic Book" panose="020B0503020102020204" pitchFamily="34" charset="0"/>
                <a:ea typeface="MS PGothic" panose="020B0600070205080204" pitchFamily="34" charset="-128"/>
              </a:defRPr>
            </a:lvl4pPr>
            <a:lvl5pPr marL="2057400" indent="-228600">
              <a:defRPr>
                <a:solidFill>
                  <a:schemeClr val="tx1"/>
                </a:solidFill>
                <a:latin typeface="Franklin Gothic Book" panose="020B05030201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9pPr>
          </a:lstStyle>
          <a:p>
            <a:fld id="{76FCC068-4024-4247-AAD8-80D4B5F91A72}" type="slidenum">
              <a:rPr lang="en-US">
                <a:latin typeface="Calibri" panose="020F0502020204030204" pitchFamily="34" charset="0"/>
              </a:rPr>
              <a:pPr/>
              <a:t>1</a:t>
            </a:fld>
            <a:endParaRPr lang="en-US">
              <a:latin typeface="Calibri" panose="020F0502020204030204" pitchFamily="34" charset="0"/>
            </a:endParaRPr>
          </a:p>
        </p:txBody>
      </p:sp>
    </p:spTree>
    <p:extLst>
      <p:ext uri="{BB962C8B-B14F-4D97-AF65-F5344CB8AC3E}">
        <p14:creationId xmlns:p14="http://schemas.microsoft.com/office/powerpoint/2010/main" val="1194078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a:spcBef>
                <a:spcPct val="0"/>
              </a:spcBef>
              <a:buFontTx/>
              <a:buAutoNum type="arabicPeriod"/>
            </a:pPr>
            <a:r>
              <a:rPr lang="en-US" sz="1400" smtClean="0"/>
              <a:t>Open communication comes from trust. </a:t>
            </a:r>
          </a:p>
          <a:p>
            <a:pPr marL="228600" indent="-228600">
              <a:spcBef>
                <a:spcPct val="0"/>
              </a:spcBef>
              <a:buFontTx/>
              <a:buAutoNum type="arabicPeriod"/>
            </a:pPr>
            <a:r>
              <a:rPr lang="en-US" sz="1400" smtClean="0"/>
              <a:t>Trust comes from building positive relationships</a:t>
            </a:r>
          </a:p>
          <a:p>
            <a:pPr marL="228600" indent="-228600">
              <a:spcBef>
                <a:spcPct val="0"/>
              </a:spcBef>
              <a:buFontTx/>
              <a:buAutoNum type="arabicPeriod"/>
            </a:pPr>
            <a:r>
              <a:rPr lang="en-US" sz="1400" smtClean="0"/>
              <a:t>Articulated team building activities help build positive relationships. </a:t>
            </a:r>
          </a:p>
          <a:p>
            <a:pPr marL="228600" indent="-228600">
              <a:spcBef>
                <a:spcPct val="0"/>
              </a:spcBef>
              <a:buFontTx/>
              <a:buAutoNum type="arabicPeriod"/>
            </a:pPr>
            <a:r>
              <a:rPr lang="en-US" sz="1400" smtClean="0"/>
              <a:t>Our hope is that by providing you with team building strategies you will be able to create open and honest communication among your local youth group. </a:t>
            </a:r>
          </a:p>
          <a:p>
            <a:pPr marL="228600" indent="-228600">
              <a:spcBef>
                <a:spcPct val="0"/>
              </a:spcBef>
              <a:buFontTx/>
              <a:buAutoNum type="arabicPeriod"/>
            </a:pPr>
            <a:r>
              <a:rPr lang="en-US" sz="1400" smtClean="0"/>
              <a:t>----- Meeting Notes (1/3/14 20:47) -----</a:t>
            </a:r>
          </a:p>
          <a:p>
            <a:pPr marL="228600" indent="-228600">
              <a:spcBef>
                <a:spcPct val="0"/>
              </a:spcBef>
              <a:buFontTx/>
              <a:buAutoNum type="arabicPeriod"/>
            </a:pPr>
            <a:r>
              <a:rPr lang="en-US" sz="1400" smtClean="0"/>
              <a:t>1 minutes </a:t>
            </a:r>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ea typeface="MS PGothic" panose="020B0600070205080204" pitchFamily="34" charset="-128"/>
              </a:defRPr>
            </a:lvl1pPr>
            <a:lvl2pPr marL="742950" indent="-285750">
              <a:defRPr>
                <a:solidFill>
                  <a:schemeClr val="tx1"/>
                </a:solidFill>
                <a:latin typeface="Franklin Gothic Book" panose="020B0503020102020204" pitchFamily="34" charset="0"/>
                <a:ea typeface="MS PGothic" panose="020B0600070205080204" pitchFamily="34" charset="-128"/>
              </a:defRPr>
            </a:lvl2pPr>
            <a:lvl3pPr marL="1143000" indent="-228600">
              <a:defRPr>
                <a:solidFill>
                  <a:schemeClr val="tx1"/>
                </a:solidFill>
                <a:latin typeface="Franklin Gothic Book" panose="020B0503020102020204" pitchFamily="34" charset="0"/>
                <a:ea typeface="MS PGothic" panose="020B0600070205080204" pitchFamily="34" charset="-128"/>
              </a:defRPr>
            </a:lvl3pPr>
            <a:lvl4pPr marL="1600200" indent="-228600">
              <a:defRPr>
                <a:solidFill>
                  <a:schemeClr val="tx1"/>
                </a:solidFill>
                <a:latin typeface="Franklin Gothic Book" panose="020B0503020102020204" pitchFamily="34" charset="0"/>
                <a:ea typeface="MS PGothic" panose="020B0600070205080204" pitchFamily="34" charset="-128"/>
              </a:defRPr>
            </a:lvl4pPr>
            <a:lvl5pPr marL="2057400" indent="-228600">
              <a:defRPr>
                <a:solidFill>
                  <a:schemeClr val="tx1"/>
                </a:solidFill>
                <a:latin typeface="Franklin Gothic Book" panose="020B05030201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9pPr>
          </a:lstStyle>
          <a:p>
            <a:fld id="{92F3384A-4F68-4477-8DFB-32D1539B7152}" type="slidenum">
              <a:rPr lang="en-US">
                <a:latin typeface="Calibri" panose="020F0502020204030204" pitchFamily="34" charset="0"/>
              </a:rPr>
              <a:pPr/>
              <a:t>10</a:t>
            </a:fld>
            <a:endParaRPr lang="en-US">
              <a:latin typeface="Calibri" panose="020F0502020204030204" pitchFamily="34" charset="0"/>
            </a:endParaRPr>
          </a:p>
        </p:txBody>
      </p:sp>
    </p:spTree>
    <p:extLst>
      <p:ext uri="{BB962C8B-B14F-4D97-AF65-F5344CB8AC3E}">
        <p14:creationId xmlns:p14="http://schemas.microsoft.com/office/powerpoint/2010/main" val="9524716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a:spcBef>
                <a:spcPct val="0"/>
              </a:spcBef>
              <a:buFontTx/>
              <a:buAutoNum type="arabicPeriod"/>
            </a:pPr>
            <a:r>
              <a:rPr lang="en-US" sz="1400" smtClean="0"/>
              <a:t>I am making a major assumption that: Given we have an established spiritual foundation, we have already incorporated the following:</a:t>
            </a:r>
          </a:p>
          <a:p>
            <a:pPr marL="685800" lvl="1" indent="-228600">
              <a:spcBef>
                <a:spcPct val="0"/>
              </a:spcBef>
              <a:buFontTx/>
              <a:buChar char="•"/>
            </a:pPr>
            <a:r>
              <a:rPr lang="en-US" sz="1400" smtClean="0"/>
              <a:t>Read the slide out loud</a:t>
            </a:r>
          </a:p>
          <a:p>
            <a:pPr marL="228600" indent="-228600">
              <a:spcBef>
                <a:spcPct val="0"/>
              </a:spcBef>
              <a:buFont typeface="Calibri" panose="020F0502020204030204" pitchFamily="34" charset="0"/>
              <a:buAutoNum type="arabicPeriod"/>
            </a:pPr>
            <a:r>
              <a:rPr lang="en-US" sz="1400" smtClean="0"/>
              <a:t>Let</a:t>
            </a:r>
            <a:r>
              <a:rPr lang="en-US" altLang="en-US" sz="1400" smtClean="0"/>
              <a:t>’</a:t>
            </a:r>
            <a:r>
              <a:rPr lang="en-US" sz="1400" smtClean="0"/>
              <a:t>s watch the following video. (next slide)</a:t>
            </a:r>
          </a:p>
          <a:p>
            <a:pPr marL="228600" indent="-228600">
              <a:spcBef>
                <a:spcPct val="0"/>
              </a:spcBef>
              <a:buFont typeface="Calibri" panose="020F0502020204030204" pitchFamily="34" charset="0"/>
              <a:buAutoNum type="arabicPeriod"/>
            </a:pPr>
            <a:r>
              <a:rPr lang="en-US" sz="1400" smtClean="0"/>
              <a:t>----- Meeting Notes (1/3/14 20:47) -----</a:t>
            </a:r>
          </a:p>
          <a:p>
            <a:pPr marL="228600" indent="-228600">
              <a:spcBef>
                <a:spcPct val="0"/>
              </a:spcBef>
              <a:buFont typeface="Calibri" panose="020F0502020204030204" pitchFamily="34" charset="0"/>
              <a:buAutoNum type="arabicPeriod"/>
            </a:pPr>
            <a:r>
              <a:rPr lang="en-US" sz="1400" smtClean="0"/>
              <a:t>1 minutes</a:t>
            </a:r>
          </a:p>
        </p:txBody>
      </p:sp>
      <p:sp>
        <p:nvSpPr>
          <p:cNvPr id="358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ea typeface="MS PGothic" panose="020B0600070205080204" pitchFamily="34" charset="-128"/>
              </a:defRPr>
            </a:lvl1pPr>
            <a:lvl2pPr marL="742950" indent="-285750">
              <a:defRPr>
                <a:solidFill>
                  <a:schemeClr val="tx1"/>
                </a:solidFill>
                <a:latin typeface="Franklin Gothic Book" panose="020B0503020102020204" pitchFamily="34" charset="0"/>
                <a:ea typeface="MS PGothic" panose="020B0600070205080204" pitchFamily="34" charset="-128"/>
              </a:defRPr>
            </a:lvl2pPr>
            <a:lvl3pPr marL="1143000" indent="-228600">
              <a:defRPr>
                <a:solidFill>
                  <a:schemeClr val="tx1"/>
                </a:solidFill>
                <a:latin typeface="Franklin Gothic Book" panose="020B0503020102020204" pitchFamily="34" charset="0"/>
                <a:ea typeface="MS PGothic" panose="020B0600070205080204" pitchFamily="34" charset="-128"/>
              </a:defRPr>
            </a:lvl3pPr>
            <a:lvl4pPr marL="1600200" indent="-228600">
              <a:defRPr>
                <a:solidFill>
                  <a:schemeClr val="tx1"/>
                </a:solidFill>
                <a:latin typeface="Franklin Gothic Book" panose="020B0503020102020204" pitchFamily="34" charset="0"/>
                <a:ea typeface="MS PGothic" panose="020B0600070205080204" pitchFamily="34" charset="-128"/>
              </a:defRPr>
            </a:lvl4pPr>
            <a:lvl5pPr marL="2057400" indent="-228600">
              <a:defRPr>
                <a:solidFill>
                  <a:schemeClr val="tx1"/>
                </a:solidFill>
                <a:latin typeface="Franklin Gothic Book" panose="020B05030201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9pPr>
          </a:lstStyle>
          <a:p>
            <a:fld id="{C43F7A29-4CDF-4305-B1FA-DD226C1EEF2B}" type="slidenum">
              <a:rPr lang="en-US">
                <a:latin typeface="Calibri" panose="020F0502020204030204" pitchFamily="34" charset="0"/>
              </a:rPr>
              <a:pPr/>
              <a:t>11</a:t>
            </a:fld>
            <a:endParaRPr lang="en-US">
              <a:latin typeface="Calibri" panose="020F0502020204030204" pitchFamily="34" charset="0"/>
            </a:endParaRPr>
          </a:p>
        </p:txBody>
      </p:sp>
    </p:spTree>
    <p:extLst>
      <p:ext uri="{BB962C8B-B14F-4D97-AF65-F5344CB8AC3E}">
        <p14:creationId xmlns:p14="http://schemas.microsoft.com/office/powerpoint/2010/main" val="23256092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a:p>
            <a:pPr>
              <a:spcBef>
                <a:spcPct val="0"/>
              </a:spcBef>
            </a:pPr>
            <a:r>
              <a:rPr lang="en-US" smtClean="0"/>
              <a:t>----- Meeting Notes (1/3/14 20:47) -----</a:t>
            </a:r>
          </a:p>
          <a:p>
            <a:pPr>
              <a:spcBef>
                <a:spcPct val="0"/>
              </a:spcBef>
            </a:pPr>
            <a:r>
              <a:rPr lang="en-US" smtClean="0"/>
              <a:t>30 seconds</a:t>
            </a:r>
          </a:p>
        </p:txBody>
      </p:sp>
      <p:sp>
        <p:nvSpPr>
          <p:cNvPr id="368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ea typeface="MS PGothic" panose="020B0600070205080204" pitchFamily="34" charset="-128"/>
              </a:defRPr>
            </a:lvl1pPr>
            <a:lvl2pPr marL="742950" indent="-285750">
              <a:defRPr>
                <a:solidFill>
                  <a:schemeClr val="tx1"/>
                </a:solidFill>
                <a:latin typeface="Franklin Gothic Book" panose="020B0503020102020204" pitchFamily="34" charset="0"/>
                <a:ea typeface="MS PGothic" panose="020B0600070205080204" pitchFamily="34" charset="-128"/>
              </a:defRPr>
            </a:lvl2pPr>
            <a:lvl3pPr marL="1143000" indent="-228600">
              <a:defRPr>
                <a:solidFill>
                  <a:schemeClr val="tx1"/>
                </a:solidFill>
                <a:latin typeface="Franklin Gothic Book" panose="020B0503020102020204" pitchFamily="34" charset="0"/>
                <a:ea typeface="MS PGothic" panose="020B0600070205080204" pitchFamily="34" charset="-128"/>
              </a:defRPr>
            </a:lvl3pPr>
            <a:lvl4pPr marL="1600200" indent="-228600">
              <a:defRPr>
                <a:solidFill>
                  <a:schemeClr val="tx1"/>
                </a:solidFill>
                <a:latin typeface="Franklin Gothic Book" panose="020B0503020102020204" pitchFamily="34" charset="0"/>
                <a:ea typeface="MS PGothic" panose="020B0600070205080204" pitchFamily="34" charset="-128"/>
              </a:defRPr>
            </a:lvl4pPr>
            <a:lvl5pPr marL="2057400" indent="-228600">
              <a:defRPr>
                <a:solidFill>
                  <a:schemeClr val="tx1"/>
                </a:solidFill>
                <a:latin typeface="Franklin Gothic Book" panose="020B05030201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9pPr>
          </a:lstStyle>
          <a:p>
            <a:fld id="{AE24A6AA-073C-4075-AF04-E33EF122E9F7}" type="slidenum">
              <a:rPr lang="en-US">
                <a:latin typeface="Calibri" panose="020F0502020204030204" pitchFamily="34" charset="0"/>
              </a:rPr>
              <a:pPr/>
              <a:t>12</a:t>
            </a:fld>
            <a:endParaRPr lang="en-US">
              <a:latin typeface="Calibri" panose="020F0502020204030204" pitchFamily="34" charset="0"/>
            </a:endParaRPr>
          </a:p>
        </p:txBody>
      </p:sp>
    </p:spTree>
    <p:extLst>
      <p:ext uri="{BB962C8B-B14F-4D97-AF65-F5344CB8AC3E}">
        <p14:creationId xmlns:p14="http://schemas.microsoft.com/office/powerpoint/2010/main" val="39833617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a:spcBef>
                <a:spcPct val="0"/>
              </a:spcBef>
              <a:buFontTx/>
              <a:buAutoNum type="arabicPeriod"/>
            </a:pPr>
            <a:r>
              <a:rPr lang="en-US" sz="1400" smtClean="0"/>
              <a:t>Let</a:t>
            </a:r>
            <a:r>
              <a:rPr lang="en-US" altLang="en-US" sz="1400" smtClean="0"/>
              <a:t>’</a:t>
            </a:r>
            <a:r>
              <a:rPr lang="en-US" sz="1400" smtClean="0"/>
              <a:t>s reflect. What do you think about the video?</a:t>
            </a:r>
          </a:p>
          <a:p>
            <a:pPr marL="228600" indent="-228600">
              <a:spcBef>
                <a:spcPct val="0"/>
              </a:spcBef>
              <a:buFontTx/>
              <a:buAutoNum type="arabicPeriod"/>
            </a:pPr>
            <a:r>
              <a:rPr lang="en-US" sz="1400" smtClean="0"/>
              <a:t>As others are sharing, you may write down any thoughts that you think are important </a:t>
            </a:r>
          </a:p>
          <a:p>
            <a:pPr marL="228600" indent="-228600">
              <a:spcBef>
                <a:spcPct val="0"/>
              </a:spcBef>
              <a:buFontTx/>
              <a:buAutoNum type="arabicPeriod"/>
            </a:pPr>
            <a:r>
              <a:rPr lang="en-US" sz="1400" smtClean="0"/>
              <a:t>As in the video, we saw many different sizes of penguins but they all collaborated in order to achieve a common goal. </a:t>
            </a:r>
          </a:p>
          <a:p>
            <a:pPr marL="228600" indent="-228600">
              <a:spcBef>
                <a:spcPct val="0"/>
              </a:spcBef>
              <a:buFontTx/>
              <a:buAutoNum type="arabicPeriod"/>
            </a:pPr>
            <a:r>
              <a:rPr lang="en-US" sz="1400" smtClean="0"/>
              <a:t>----- Meeting Notes (1/3/14 20:56) -----</a:t>
            </a:r>
          </a:p>
          <a:p>
            <a:pPr marL="228600" indent="-228600">
              <a:spcBef>
                <a:spcPct val="0"/>
              </a:spcBef>
              <a:buFontTx/>
              <a:buAutoNum type="arabicPeriod"/>
            </a:pPr>
            <a:r>
              <a:rPr lang="en-US" sz="1400" smtClean="0"/>
              <a:t>5 minutes</a:t>
            </a:r>
          </a:p>
        </p:txBody>
      </p:sp>
      <p:sp>
        <p:nvSpPr>
          <p:cNvPr id="378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ea typeface="MS PGothic" panose="020B0600070205080204" pitchFamily="34" charset="-128"/>
              </a:defRPr>
            </a:lvl1pPr>
            <a:lvl2pPr marL="742950" indent="-285750">
              <a:defRPr>
                <a:solidFill>
                  <a:schemeClr val="tx1"/>
                </a:solidFill>
                <a:latin typeface="Franklin Gothic Book" panose="020B0503020102020204" pitchFamily="34" charset="0"/>
                <a:ea typeface="MS PGothic" panose="020B0600070205080204" pitchFamily="34" charset="-128"/>
              </a:defRPr>
            </a:lvl2pPr>
            <a:lvl3pPr marL="1143000" indent="-228600">
              <a:defRPr>
                <a:solidFill>
                  <a:schemeClr val="tx1"/>
                </a:solidFill>
                <a:latin typeface="Franklin Gothic Book" panose="020B0503020102020204" pitchFamily="34" charset="0"/>
                <a:ea typeface="MS PGothic" panose="020B0600070205080204" pitchFamily="34" charset="-128"/>
              </a:defRPr>
            </a:lvl3pPr>
            <a:lvl4pPr marL="1600200" indent="-228600">
              <a:defRPr>
                <a:solidFill>
                  <a:schemeClr val="tx1"/>
                </a:solidFill>
                <a:latin typeface="Franklin Gothic Book" panose="020B0503020102020204" pitchFamily="34" charset="0"/>
                <a:ea typeface="MS PGothic" panose="020B0600070205080204" pitchFamily="34" charset="-128"/>
              </a:defRPr>
            </a:lvl4pPr>
            <a:lvl5pPr marL="2057400" indent="-228600">
              <a:defRPr>
                <a:solidFill>
                  <a:schemeClr val="tx1"/>
                </a:solidFill>
                <a:latin typeface="Franklin Gothic Book" panose="020B05030201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9pPr>
          </a:lstStyle>
          <a:p>
            <a:fld id="{E113AF92-0770-45A0-97F1-6A7F72703468}" type="slidenum">
              <a:rPr lang="en-US">
                <a:latin typeface="Calibri" panose="020F0502020204030204" pitchFamily="34" charset="0"/>
              </a:rPr>
              <a:pPr/>
              <a:t>13</a:t>
            </a:fld>
            <a:endParaRPr lang="en-US">
              <a:latin typeface="Calibri" panose="020F0502020204030204" pitchFamily="34" charset="0"/>
            </a:endParaRPr>
          </a:p>
        </p:txBody>
      </p:sp>
    </p:spTree>
    <p:extLst>
      <p:ext uri="{BB962C8B-B14F-4D97-AF65-F5344CB8AC3E}">
        <p14:creationId xmlns:p14="http://schemas.microsoft.com/office/powerpoint/2010/main" val="31971099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a:spcBef>
                <a:spcPct val="0"/>
              </a:spcBef>
              <a:buFontTx/>
              <a:buAutoNum type="arabicPeriod"/>
            </a:pPr>
            <a:r>
              <a:rPr lang="en-US" sz="1600" smtClean="0"/>
              <a:t>Within all of our youth groups there is diversity. As we are one body made up of many parts, as in 1 Corinthians 12:12-27</a:t>
            </a:r>
          </a:p>
          <a:p>
            <a:pPr marL="228600" indent="-228600">
              <a:spcBef>
                <a:spcPct val="0"/>
              </a:spcBef>
              <a:buFontTx/>
              <a:buAutoNum type="arabicPeriod"/>
            </a:pPr>
            <a:r>
              <a:rPr lang="en-US" sz="1600" smtClean="0"/>
              <a:t>In order to get this body to function efficiently, we need all the parts to work together in unity, as in Ephesians 4:3</a:t>
            </a:r>
          </a:p>
          <a:p>
            <a:pPr marL="228600" indent="-228600">
              <a:spcBef>
                <a:spcPct val="0"/>
              </a:spcBef>
              <a:buFontTx/>
              <a:buAutoNum type="arabicPeriod"/>
            </a:pPr>
            <a:r>
              <a:rPr lang="en-US" sz="1600" smtClean="0"/>
              <a:t>We need to put the spiritual into action, our faith needs to have works. As  in James 2:14-26</a:t>
            </a:r>
          </a:p>
          <a:p>
            <a:pPr marL="228600" indent="-228600">
              <a:spcBef>
                <a:spcPct val="0"/>
              </a:spcBef>
              <a:buFontTx/>
              <a:buAutoNum type="arabicPeriod"/>
            </a:pPr>
            <a:r>
              <a:rPr lang="en-US" sz="1600" smtClean="0"/>
              <a:t>Next slide</a:t>
            </a:r>
          </a:p>
          <a:p>
            <a:pPr marL="228600" indent="-228600">
              <a:spcBef>
                <a:spcPct val="0"/>
              </a:spcBef>
              <a:buFontTx/>
              <a:buAutoNum type="arabicPeriod"/>
            </a:pPr>
            <a:r>
              <a:rPr lang="en-US" sz="1600" smtClean="0"/>
              <a:t>----- Meeting Notes (1/3/14 20:56) -----</a:t>
            </a:r>
          </a:p>
          <a:p>
            <a:pPr marL="228600" indent="-228600">
              <a:spcBef>
                <a:spcPct val="0"/>
              </a:spcBef>
              <a:buFontTx/>
              <a:buAutoNum type="arabicPeriod"/>
            </a:pPr>
            <a:r>
              <a:rPr lang="en-US" sz="1600" smtClean="0"/>
              <a:t>1 minutes</a:t>
            </a:r>
          </a:p>
        </p:txBody>
      </p:sp>
      <p:sp>
        <p:nvSpPr>
          <p:cNvPr id="3891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ea typeface="MS PGothic" panose="020B0600070205080204" pitchFamily="34" charset="-128"/>
              </a:defRPr>
            </a:lvl1pPr>
            <a:lvl2pPr marL="742950" indent="-285750">
              <a:defRPr>
                <a:solidFill>
                  <a:schemeClr val="tx1"/>
                </a:solidFill>
                <a:latin typeface="Franklin Gothic Book" panose="020B0503020102020204" pitchFamily="34" charset="0"/>
                <a:ea typeface="MS PGothic" panose="020B0600070205080204" pitchFamily="34" charset="-128"/>
              </a:defRPr>
            </a:lvl2pPr>
            <a:lvl3pPr marL="1143000" indent="-228600">
              <a:defRPr>
                <a:solidFill>
                  <a:schemeClr val="tx1"/>
                </a:solidFill>
                <a:latin typeface="Franklin Gothic Book" panose="020B0503020102020204" pitchFamily="34" charset="0"/>
                <a:ea typeface="MS PGothic" panose="020B0600070205080204" pitchFamily="34" charset="-128"/>
              </a:defRPr>
            </a:lvl3pPr>
            <a:lvl4pPr marL="1600200" indent="-228600">
              <a:defRPr>
                <a:solidFill>
                  <a:schemeClr val="tx1"/>
                </a:solidFill>
                <a:latin typeface="Franklin Gothic Book" panose="020B0503020102020204" pitchFamily="34" charset="0"/>
                <a:ea typeface="MS PGothic" panose="020B0600070205080204" pitchFamily="34" charset="-128"/>
              </a:defRPr>
            </a:lvl4pPr>
            <a:lvl5pPr marL="2057400" indent="-228600">
              <a:defRPr>
                <a:solidFill>
                  <a:schemeClr val="tx1"/>
                </a:solidFill>
                <a:latin typeface="Franklin Gothic Book" panose="020B05030201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9pPr>
          </a:lstStyle>
          <a:p>
            <a:fld id="{EB2382EA-73CC-46F7-87F4-F0FB807ED245}" type="slidenum">
              <a:rPr lang="en-US">
                <a:latin typeface="Calibri" panose="020F0502020204030204" pitchFamily="34" charset="0"/>
              </a:rPr>
              <a:pPr/>
              <a:t>14</a:t>
            </a:fld>
            <a:endParaRPr lang="en-US">
              <a:latin typeface="Calibri" panose="020F0502020204030204" pitchFamily="34" charset="0"/>
            </a:endParaRPr>
          </a:p>
        </p:txBody>
      </p:sp>
    </p:spTree>
    <p:extLst>
      <p:ext uri="{BB962C8B-B14F-4D97-AF65-F5344CB8AC3E}">
        <p14:creationId xmlns:p14="http://schemas.microsoft.com/office/powerpoint/2010/main" val="34298616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a:spcBef>
                <a:spcPct val="0"/>
              </a:spcBef>
              <a:buFontTx/>
              <a:buAutoNum type="arabicPeriod"/>
            </a:pPr>
            <a:r>
              <a:rPr lang="en-US" sz="1600" smtClean="0"/>
              <a:t>As Pastors, Youth Pastors and Youth Directors, I encourage you to assist your young people to come together in unity. When young people are given the skills on how to work together, they will grow exponentially.</a:t>
            </a:r>
          </a:p>
          <a:p>
            <a:pPr marL="228600" indent="-228600">
              <a:spcBef>
                <a:spcPct val="0"/>
              </a:spcBef>
              <a:buFontTx/>
              <a:buAutoNum type="arabicPeriod"/>
            </a:pPr>
            <a:r>
              <a:rPr lang="en-US" sz="1600" smtClean="0"/>
              <a:t>As youth leaders, it is important for you to set parameters, guide and supervise them.</a:t>
            </a:r>
          </a:p>
          <a:p>
            <a:pPr marL="228600" indent="-228600">
              <a:spcBef>
                <a:spcPct val="0"/>
              </a:spcBef>
              <a:buFontTx/>
              <a:buAutoNum type="arabicPeriod"/>
            </a:pPr>
            <a:r>
              <a:rPr lang="en-US" sz="1600" smtClean="0"/>
              <a:t>----- Meeting Notes (1/3/14 20:56) -----</a:t>
            </a:r>
          </a:p>
          <a:p>
            <a:pPr marL="228600" indent="-228600">
              <a:spcBef>
                <a:spcPct val="0"/>
              </a:spcBef>
              <a:buFontTx/>
              <a:buAutoNum type="arabicPeriod"/>
            </a:pPr>
            <a:r>
              <a:rPr lang="en-US" sz="1600" smtClean="0"/>
              <a:t>1 minute</a:t>
            </a:r>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ea typeface="MS PGothic" panose="020B0600070205080204" pitchFamily="34" charset="-128"/>
              </a:defRPr>
            </a:lvl1pPr>
            <a:lvl2pPr marL="742950" indent="-285750">
              <a:defRPr>
                <a:solidFill>
                  <a:schemeClr val="tx1"/>
                </a:solidFill>
                <a:latin typeface="Franklin Gothic Book" panose="020B0503020102020204" pitchFamily="34" charset="0"/>
                <a:ea typeface="MS PGothic" panose="020B0600070205080204" pitchFamily="34" charset="-128"/>
              </a:defRPr>
            </a:lvl2pPr>
            <a:lvl3pPr marL="1143000" indent="-228600">
              <a:defRPr>
                <a:solidFill>
                  <a:schemeClr val="tx1"/>
                </a:solidFill>
                <a:latin typeface="Franklin Gothic Book" panose="020B0503020102020204" pitchFamily="34" charset="0"/>
                <a:ea typeface="MS PGothic" panose="020B0600070205080204" pitchFamily="34" charset="-128"/>
              </a:defRPr>
            </a:lvl3pPr>
            <a:lvl4pPr marL="1600200" indent="-228600">
              <a:defRPr>
                <a:solidFill>
                  <a:schemeClr val="tx1"/>
                </a:solidFill>
                <a:latin typeface="Franklin Gothic Book" panose="020B0503020102020204" pitchFamily="34" charset="0"/>
                <a:ea typeface="MS PGothic" panose="020B0600070205080204" pitchFamily="34" charset="-128"/>
              </a:defRPr>
            </a:lvl4pPr>
            <a:lvl5pPr marL="2057400" indent="-228600">
              <a:defRPr>
                <a:solidFill>
                  <a:schemeClr val="tx1"/>
                </a:solidFill>
                <a:latin typeface="Franklin Gothic Book" panose="020B05030201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9pPr>
          </a:lstStyle>
          <a:p>
            <a:fld id="{1B9D75C3-5FD1-4AFA-8659-B7021A188530}" type="slidenum">
              <a:rPr lang="en-US">
                <a:latin typeface="Calibri" panose="020F0502020204030204" pitchFamily="34" charset="0"/>
              </a:rPr>
              <a:pPr/>
              <a:t>15</a:t>
            </a:fld>
            <a:endParaRPr lang="en-US">
              <a:latin typeface="Calibri" panose="020F0502020204030204" pitchFamily="34" charset="0"/>
            </a:endParaRPr>
          </a:p>
        </p:txBody>
      </p:sp>
    </p:spTree>
    <p:extLst>
      <p:ext uri="{BB962C8B-B14F-4D97-AF65-F5344CB8AC3E}">
        <p14:creationId xmlns:p14="http://schemas.microsoft.com/office/powerpoint/2010/main" val="7225236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a:spcBef>
                <a:spcPct val="0"/>
              </a:spcBef>
              <a:buFontTx/>
              <a:buAutoNum type="arabicPeriod"/>
            </a:pPr>
            <a:r>
              <a:rPr lang="en-US" sz="1600" smtClean="0"/>
              <a:t>We are going to bypass this activity for today but it is important for you to take this description and go over it at your leisure prior to you implementing it with your youth group. </a:t>
            </a:r>
          </a:p>
          <a:p>
            <a:pPr marL="228600" indent="-228600">
              <a:spcBef>
                <a:spcPct val="0"/>
              </a:spcBef>
              <a:buFontTx/>
              <a:buAutoNum type="arabicPeriod"/>
            </a:pPr>
            <a:r>
              <a:rPr lang="en-US" sz="1600" smtClean="0"/>
              <a:t>Today we are going to model the Cooperative Learning strategy for the following activity by implementing the roles given at the beginning of the conference. </a:t>
            </a:r>
          </a:p>
          <a:p>
            <a:pPr marL="228600" indent="-228600">
              <a:spcBef>
                <a:spcPct val="0"/>
              </a:spcBef>
              <a:buFontTx/>
              <a:buAutoNum type="arabicPeriod"/>
            </a:pPr>
            <a:r>
              <a:rPr lang="en-US" sz="1600" smtClean="0"/>
              <a:t>Next slide</a:t>
            </a:r>
          </a:p>
          <a:p>
            <a:pPr marL="228600" indent="-228600">
              <a:spcBef>
                <a:spcPct val="0"/>
              </a:spcBef>
              <a:buFontTx/>
              <a:buAutoNum type="arabicPeriod"/>
            </a:pPr>
            <a:r>
              <a:rPr lang="en-US" sz="1600" smtClean="0"/>
              <a:t>----- Meeting Notes (1/3/14 20:56) -----</a:t>
            </a:r>
          </a:p>
          <a:p>
            <a:pPr marL="228600" indent="-228600">
              <a:spcBef>
                <a:spcPct val="0"/>
              </a:spcBef>
              <a:buFontTx/>
              <a:buAutoNum type="arabicPeriod"/>
            </a:pPr>
            <a:r>
              <a:rPr lang="en-US" sz="1600" smtClean="0"/>
              <a:t>1 minute to read through</a:t>
            </a:r>
          </a:p>
          <a:p>
            <a:pPr marL="228600" indent="-228600">
              <a:spcBef>
                <a:spcPct val="0"/>
              </a:spcBef>
              <a:buFontTx/>
              <a:buAutoNum type="arabicPeriod"/>
            </a:pPr>
            <a:r>
              <a:rPr lang="en-US" sz="1600" smtClean="0"/>
              <a:t>1 minute to move to another table</a:t>
            </a:r>
          </a:p>
          <a:p>
            <a:pPr marL="228600" indent="-228600">
              <a:spcBef>
                <a:spcPct val="0"/>
              </a:spcBef>
              <a:buFontTx/>
              <a:buAutoNum type="arabicPeriod"/>
            </a:pPr>
            <a:r>
              <a:rPr lang="en-US" sz="1600" smtClean="0"/>
              <a:t>5 minutes to answer #1</a:t>
            </a:r>
          </a:p>
          <a:p>
            <a:pPr marL="228600" indent="-228600">
              <a:spcBef>
                <a:spcPct val="0"/>
              </a:spcBef>
              <a:buFontTx/>
              <a:buAutoNum type="arabicPeriod"/>
            </a:pPr>
            <a:r>
              <a:rPr lang="en-US" sz="1600" smtClean="0"/>
              <a:t>5 minutes to answer #2</a:t>
            </a:r>
          </a:p>
          <a:p>
            <a:pPr marL="228600" indent="-228600">
              <a:spcBef>
                <a:spcPct val="0"/>
              </a:spcBef>
              <a:buFontTx/>
              <a:buAutoNum type="arabicPeriod"/>
            </a:pPr>
            <a:r>
              <a:rPr lang="en-US" sz="1600" smtClean="0"/>
              <a:t>3 minutes to share with group</a:t>
            </a:r>
          </a:p>
          <a:p>
            <a:pPr marL="228600" indent="-228600">
              <a:spcBef>
                <a:spcPct val="0"/>
              </a:spcBef>
              <a:buFontTx/>
              <a:buAutoNum type="arabicPeriod"/>
            </a:pPr>
            <a:r>
              <a:rPr lang="en-US" sz="1600" smtClean="0"/>
              <a:t>1 minute to move back </a:t>
            </a:r>
          </a:p>
          <a:p>
            <a:pPr marL="228600" indent="-228600">
              <a:spcBef>
                <a:spcPct val="0"/>
              </a:spcBef>
              <a:buFontTx/>
              <a:buAutoNum type="arabicPeriod"/>
            </a:pPr>
            <a:endParaRPr lang="en-US" sz="1600" smtClean="0"/>
          </a:p>
          <a:p>
            <a:pPr marL="228600" indent="-228600">
              <a:spcBef>
                <a:spcPct val="0"/>
              </a:spcBef>
              <a:buFontTx/>
              <a:buAutoNum type="arabicPeriod"/>
            </a:pPr>
            <a:endParaRPr lang="en-US" sz="1600" smtClean="0"/>
          </a:p>
        </p:txBody>
      </p:sp>
      <p:sp>
        <p:nvSpPr>
          <p:cNvPr id="409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ea typeface="MS PGothic" panose="020B0600070205080204" pitchFamily="34" charset="-128"/>
              </a:defRPr>
            </a:lvl1pPr>
            <a:lvl2pPr marL="742950" indent="-285750">
              <a:defRPr>
                <a:solidFill>
                  <a:schemeClr val="tx1"/>
                </a:solidFill>
                <a:latin typeface="Franklin Gothic Book" panose="020B0503020102020204" pitchFamily="34" charset="0"/>
                <a:ea typeface="MS PGothic" panose="020B0600070205080204" pitchFamily="34" charset="-128"/>
              </a:defRPr>
            </a:lvl2pPr>
            <a:lvl3pPr marL="1143000" indent="-228600">
              <a:defRPr>
                <a:solidFill>
                  <a:schemeClr val="tx1"/>
                </a:solidFill>
                <a:latin typeface="Franklin Gothic Book" panose="020B0503020102020204" pitchFamily="34" charset="0"/>
                <a:ea typeface="MS PGothic" panose="020B0600070205080204" pitchFamily="34" charset="-128"/>
              </a:defRPr>
            </a:lvl3pPr>
            <a:lvl4pPr marL="1600200" indent="-228600">
              <a:defRPr>
                <a:solidFill>
                  <a:schemeClr val="tx1"/>
                </a:solidFill>
                <a:latin typeface="Franklin Gothic Book" panose="020B0503020102020204" pitchFamily="34" charset="0"/>
                <a:ea typeface="MS PGothic" panose="020B0600070205080204" pitchFamily="34" charset="-128"/>
              </a:defRPr>
            </a:lvl4pPr>
            <a:lvl5pPr marL="2057400" indent="-228600">
              <a:defRPr>
                <a:solidFill>
                  <a:schemeClr val="tx1"/>
                </a:solidFill>
                <a:latin typeface="Franklin Gothic Book" panose="020B05030201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9pPr>
          </a:lstStyle>
          <a:p>
            <a:fld id="{F9F8B479-4A53-4E60-A57F-3737C387349C}" type="slidenum">
              <a:rPr lang="en-US">
                <a:latin typeface="Calibri" panose="020F0502020204030204" pitchFamily="34" charset="0"/>
              </a:rPr>
              <a:pPr/>
              <a:t>16</a:t>
            </a:fld>
            <a:endParaRPr lang="en-US">
              <a:latin typeface="Calibri" panose="020F0502020204030204" pitchFamily="34" charset="0"/>
            </a:endParaRPr>
          </a:p>
        </p:txBody>
      </p:sp>
    </p:spTree>
    <p:extLst>
      <p:ext uri="{BB962C8B-B14F-4D97-AF65-F5344CB8AC3E}">
        <p14:creationId xmlns:p14="http://schemas.microsoft.com/office/powerpoint/2010/main" val="15974243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a:spcBef>
                <a:spcPct val="0"/>
              </a:spcBef>
              <a:buFontTx/>
              <a:buAutoNum type="arabicPeriod"/>
            </a:pPr>
            <a:r>
              <a:rPr lang="en-US" sz="1400" smtClean="0"/>
              <a:t>Make sure that each of you understand your role and is prepared to play that role</a:t>
            </a:r>
          </a:p>
          <a:p>
            <a:pPr marL="685800" lvl="1" indent="-228600">
              <a:spcBef>
                <a:spcPct val="0"/>
              </a:spcBef>
              <a:buFontTx/>
              <a:buChar char="•"/>
            </a:pPr>
            <a:r>
              <a:rPr lang="en-US" sz="1400" smtClean="0"/>
              <a:t>Facilitator, Time Keeper, Recorder, Presenter and Participant</a:t>
            </a:r>
          </a:p>
          <a:p>
            <a:pPr marL="685800" lvl="1" indent="-228600">
              <a:spcBef>
                <a:spcPct val="0"/>
              </a:spcBef>
              <a:buFontTx/>
              <a:buChar char="•"/>
            </a:pPr>
            <a:r>
              <a:rPr lang="en-US" sz="1400" smtClean="0"/>
              <a:t>Revisit Slide #8</a:t>
            </a:r>
          </a:p>
          <a:p>
            <a:pPr marL="228600" indent="-228600">
              <a:spcBef>
                <a:spcPct val="0"/>
              </a:spcBef>
              <a:buFont typeface="Calibri" panose="020F0502020204030204" pitchFamily="34" charset="0"/>
              <a:buAutoNum type="arabicPeriod"/>
            </a:pPr>
            <a:r>
              <a:rPr lang="en-US" sz="1400" smtClean="0"/>
              <a:t>Follow the directions on the slide. You have 5 minutes for each task (time keeper set your Timer)</a:t>
            </a:r>
          </a:p>
          <a:p>
            <a:pPr marL="228600" indent="-228600">
              <a:spcBef>
                <a:spcPct val="0"/>
              </a:spcBef>
              <a:buFont typeface="Calibri" panose="020F0502020204030204" pitchFamily="34" charset="0"/>
              <a:buAutoNum type="arabicPeriod"/>
            </a:pPr>
            <a:r>
              <a:rPr lang="en-US" sz="1400" smtClean="0"/>
              <a:t>When 15 minutes are over, Reporter will share out one item from each list to the whole group. </a:t>
            </a:r>
          </a:p>
          <a:p>
            <a:pPr marL="228600" indent="-228600">
              <a:spcBef>
                <a:spcPct val="0"/>
              </a:spcBef>
              <a:buFont typeface="Calibri" panose="020F0502020204030204" pitchFamily="34" charset="0"/>
              <a:buAutoNum type="arabicPeriod"/>
            </a:pPr>
            <a:r>
              <a:rPr lang="en-US" sz="1400" smtClean="0"/>
              <a:t>This activity takes time and practice for you as a facilitator/leader to learn and implement effectively. Do not be discouraged if it does not go 100% according to plan the first time you try it. Practice makes perfect. </a:t>
            </a:r>
          </a:p>
          <a:p>
            <a:pPr marL="228600" indent="-228600">
              <a:spcBef>
                <a:spcPct val="0"/>
              </a:spcBef>
              <a:buFont typeface="Calibri" panose="020F0502020204030204" pitchFamily="34" charset="0"/>
              <a:buAutoNum type="arabicPeriod"/>
            </a:pPr>
            <a:r>
              <a:rPr lang="en-US" sz="1400" smtClean="0"/>
              <a:t>With these kinds of activities, your young people will be able to work together more effectively. When team work is present in your youth group, you will know. Let</a:t>
            </a:r>
            <a:r>
              <a:rPr lang="en-US" altLang="en-US" sz="1400" smtClean="0"/>
              <a:t>’</a:t>
            </a:r>
            <a:r>
              <a:rPr lang="en-US" sz="1400" smtClean="0"/>
              <a:t>s watch the following: (next slide)</a:t>
            </a:r>
          </a:p>
          <a:p>
            <a:pPr marL="228600" indent="-228600">
              <a:spcBef>
                <a:spcPct val="0"/>
              </a:spcBef>
              <a:buFont typeface="Calibri" panose="020F0502020204030204" pitchFamily="34" charset="0"/>
              <a:buAutoNum type="arabicPeriod"/>
            </a:pPr>
            <a:r>
              <a:rPr lang="en-US" sz="1400" smtClean="0"/>
              <a:t>----- Meeting Notes (1/3/14 21:12) -----</a:t>
            </a:r>
          </a:p>
          <a:p>
            <a:pPr marL="228600" indent="-228600">
              <a:spcBef>
                <a:spcPct val="0"/>
              </a:spcBef>
              <a:buFont typeface="Calibri" panose="020F0502020204030204" pitchFamily="34" charset="0"/>
              <a:buAutoNum type="arabicPeriod"/>
            </a:pPr>
            <a:r>
              <a:rPr lang="en-US" sz="1400" smtClean="0"/>
              <a:t>1 minute to recap jobs</a:t>
            </a:r>
          </a:p>
          <a:p>
            <a:pPr marL="228600" indent="-228600">
              <a:spcBef>
                <a:spcPct val="0"/>
              </a:spcBef>
              <a:buFont typeface="Calibri" panose="020F0502020204030204" pitchFamily="34" charset="0"/>
              <a:buAutoNum type="arabicPeriod"/>
            </a:pPr>
            <a:r>
              <a:rPr lang="en-US" sz="1400" smtClean="0"/>
              <a:t>5 minutes each task</a:t>
            </a:r>
          </a:p>
          <a:p>
            <a:pPr marL="228600" indent="-228600">
              <a:spcBef>
                <a:spcPct val="0"/>
              </a:spcBef>
              <a:buFont typeface="Calibri" panose="020F0502020204030204" pitchFamily="34" charset="0"/>
              <a:buAutoNum type="arabicPeriod"/>
            </a:pPr>
            <a:r>
              <a:rPr lang="en-US" sz="1400" smtClean="0"/>
              <a:t>5 minutes for each group to share out</a:t>
            </a:r>
          </a:p>
          <a:p>
            <a:pPr marL="228600" indent="-228600">
              <a:spcBef>
                <a:spcPct val="0"/>
              </a:spcBef>
              <a:buFont typeface="Calibri" panose="020F0502020204030204" pitchFamily="34" charset="0"/>
              <a:buAutoNum type="arabicPeriod"/>
            </a:pPr>
            <a:r>
              <a:rPr lang="en-US" sz="1400" smtClean="0"/>
              <a:t>1 minute to segue </a:t>
            </a:r>
          </a:p>
        </p:txBody>
      </p:sp>
      <p:sp>
        <p:nvSpPr>
          <p:cNvPr id="419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ea typeface="MS PGothic" panose="020B0600070205080204" pitchFamily="34" charset="-128"/>
              </a:defRPr>
            </a:lvl1pPr>
            <a:lvl2pPr marL="742950" indent="-285750">
              <a:defRPr>
                <a:solidFill>
                  <a:schemeClr val="tx1"/>
                </a:solidFill>
                <a:latin typeface="Franklin Gothic Book" panose="020B0503020102020204" pitchFamily="34" charset="0"/>
                <a:ea typeface="MS PGothic" panose="020B0600070205080204" pitchFamily="34" charset="-128"/>
              </a:defRPr>
            </a:lvl2pPr>
            <a:lvl3pPr marL="1143000" indent="-228600">
              <a:defRPr>
                <a:solidFill>
                  <a:schemeClr val="tx1"/>
                </a:solidFill>
                <a:latin typeface="Franklin Gothic Book" panose="020B0503020102020204" pitchFamily="34" charset="0"/>
                <a:ea typeface="MS PGothic" panose="020B0600070205080204" pitchFamily="34" charset="-128"/>
              </a:defRPr>
            </a:lvl3pPr>
            <a:lvl4pPr marL="1600200" indent="-228600">
              <a:defRPr>
                <a:solidFill>
                  <a:schemeClr val="tx1"/>
                </a:solidFill>
                <a:latin typeface="Franklin Gothic Book" panose="020B0503020102020204" pitchFamily="34" charset="0"/>
                <a:ea typeface="MS PGothic" panose="020B0600070205080204" pitchFamily="34" charset="-128"/>
              </a:defRPr>
            </a:lvl4pPr>
            <a:lvl5pPr marL="2057400" indent="-228600">
              <a:defRPr>
                <a:solidFill>
                  <a:schemeClr val="tx1"/>
                </a:solidFill>
                <a:latin typeface="Franklin Gothic Book" panose="020B05030201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9pPr>
          </a:lstStyle>
          <a:p>
            <a:fld id="{FF913D6E-8948-4158-B35E-B30753E87490}" type="slidenum">
              <a:rPr lang="en-US">
                <a:latin typeface="Calibri" panose="020F0502020204030204" pitchFamily="34" charset="0"/>
              </a:rPr>
              <a:pPr/>
              <a:t>17</a:t>
            </a:fld>
            <a:endParaRPr lang="en-US">
              <a:latin typeface="Calibri" panose="020F0502020204030204" pitchFamily="34" charset="0"/>
            </a:endParaRPr>
          </a:p>
        </p:txBody>
      </p:sp>
    </p:spTree>
    <p:extLst>
      <p:ext uri="{BB962C8B-B14F-4D97-AF65-F5344CB8AC3E}">
        <p14:creationId xmlns:p14="http://schemas.microsoft.com/office/powerpoint/2010/main" val="5377046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a:p>
            <a:pPr>
              <a:spcBef>
                <a:spcPct val="0"/>
              </a:spcBef>
            </a:pPr>
            <a:r>
              <a:rPr lang="en-US" smtClean="0"/>
              <a:t>----- Meeting Notes (1/3/14 21:12) -----</a:t>
            </a:r>
          </a:p>
          <a:p>
            <a:pPr>
              <a:spcBef>
                <a:spcPct val="0"/>
              </a:spcBef>
            </a:pPr>
            <a:r>
              <a:rPr lang="en-US" smtClean="0"/>
              <a:t>30 seconds</a:t>
            </a:r>
          </a:p>
        </p:txBody>
      </p:sp>
      <p:sp>
        <p:nvSpPr>
          <p:cNvPr id="430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ea typeface="MS PGothic" panose="020B0600070205080204" pitchFamily="34" charset="-128"/>
              </a:defRPr>
            </a:lvl1pPr>
            <a:lvl2pPr marL="742950" indent="-285750">
              <a:defRPr>
                <a:solidFill>
                  <a:schemeClr val="tx1"/>
                </a:solidFill>
                <a:latin typeface="Franklin Gothic Book" panose="020B0503020102020204" pitchFamily="34" charset="0"/>
                <a:ea typeface="MS PGothic" panose="020B0600070205080204" pitchFamily="34" charset="-128"/>
              </a:defRPr>
            </a:lvl2pPr>
            <a:lvl3pPr marL="1143000" indent="-228600">
              <a:defRPr>
                <a:solidFill>
                  <a:schemeClr val="tx1"/>
                </a:solidFill>
                <a:latin typeface="Franklin Gothic Book" panose="020B0503020102020204" pitchFamily="34" charset="0"/>
                <a:ea typeface="MS PGothic" panose="020B0600070205080204" pitchFamily="34" charset="-128"/>
              </a:defRPr>
            </a:lvl3pPr>
            <a:lvl4pPr marL="1600200" indent="-228600">
              <a:defRPr>
                <a:solidFill>
                  <a:schemeClr val="tx1"/>
                </a:solidFill>
                <a:latin typeface="Franklin Gothic Book" panose="020B0503020102020204" pitchFamily="34" charset="0"/>
                <a:ea typeface="MS PGothic" panose="020B0600070205080204" pitchFamily="34" charset="-128"/>
              </a:defRPr>
            </a:lvl4pPr>
            <a:lvl5pPr marL="2057400" indent="-228600">
              <a:defRPr>
                <a:solidFill>
                  <a:schemeClr val="tx1"/>
                </a:solidFill>
                <a:latin typeface="Franklin Gothic Book" panose="020B05030201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9pPr>
          </a:lstStyle>
          <a:p>
            <a:fld id="{6D76C285-EFD3-44B4-A44A-C7A6BDAFD1FB}" type="slidenum">
              <a:rPr lang="en-US">
                <a:latin typeface="Calibri" panose="020F0502020204030204" pitchFamily="34" charset="0"/>
              </a:rPr>
              <a:pPr/>
              <a:t>18</a:t>
            </a:fld>
            <a:endParaRPr lang="en-US">
              <a:latin typeface="Calibri" panose="020F0502020204030204" pitchFamily="34" charset="0"/>
            </a:endParaRPr>
          </a:p>
        </p:txBody>
      </p:sp>
    </p:spTree>
    <p:extLst>
      <p:ext uri="{BB962C8B-B14F-4D97-AF65-F5344CB8AC3E}">
        <p14:creationId xmlns:p14="http://schemas.microsoft.com/office/powerpoint/2010/main" val="41627001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a:spcBef>
                <a:spcPct val="0"/>
              </a:spcBef>
              <a:buFontTx/>
              <a:buAutoNum type="arabicPeriod"/>
            </a:pPr>
            <a:r>
              <a:rPr lang="en-US" sz="1400" smtClean="0"/>
              <a:t>Individually read the first paragraph of the Wikipedia definition of Team Building and take notes of anything that stands out to you. </a:t>
            </a:r>
          </a:p>
          <a:p>
            <a:pPr marL="228600" indent="-228600">
              <a:spcBef>
                <a:spcPct val="0"/>
              </a:spcBef>
              <a:buFontTx/>
              <a:buAutoNum type="arabicPeriod"/>
            </a:pPr>
            <a:r>
              <a:rPr lang="en-US" sz="1400" smtClean="0"/>
              <a:t>As mentioned before and as you read in this article, team building has great rewards for your youth group. Let</a:t>
            </a:r>
            <a:r>
              <a:rPr lang="en-US" altLang="en-US" sz="1400" smtClean="0"/>
              <a:t>’</a:t>
            </a:r>
            <a:r>
              <a:rPr lang="en-US" sz="1400" smtClean="0"/>
              <a:t>s try one on our own. </a:t>
            </a:r>
          </a:p>
          <a:p>
            <a:pPr marL="228600" indent="-228600">
              <a:spcBef>
                <a:spcPct val="0"/>
              </a:spcBef>
              <a:buFontTx/>
              <a:buAutoNum type="arabicPeriod"/>
            </a:pPr>
            <a:r>
              <a:rPr lang="en-US" sz="1400" smtClean="0"/>
              <a:t>----- Meeting Notes (1/3/14 21:15) -----</a:t>
            </a:r>
          </a:p>
          <a:p>
            <a:pPr marL="228600" indent="-228600">
              <a:spcBef>
                <a:spcPct val="0"/>
              </a:spcBef>
              <a:buFontTx/>
              <a:buAutoNum type="arabicPeriod"/>
            </a:pPr>
            <a:r>
              <a:rPr lang="en-US" sz="1400" smtClean="0"/>
              <a:t>5 minutes</a:t>
            </a:r>
          </a:p>
        </p:txBody>
      </p:sp>
      <p:sp>
        <p:nvSpPr>
          <p:cNvPr id="440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ea typeface="MS PGothic" panose="020B0600070205080204" pitchFamily="34" charset="-128"/>
              </a:defRPr>
            </a:lvl1pPr>
            <a:lvl2pPr marL="742950" indent="-285750">
              <a:defRPr>
                <a:solidFill>
                  <a:schemeClr val="tx1"/>
                </a:solidFill>
                <a:latin typeface="Franklin Gothic Book" panose="020B0503020102020204" pitchFamily="34" charset="0"/>
                <a:ea typeface="MS PGothic" panose="020B0600070205080204" pitchFamily="34" charset="-128"/>
              </a:defRPr>
            </a:lvl2pPr>
            <a:lvl3pPr marL="1143000" indent="-228600">
              <a:defRPr>
                <a:solidFill>
                  <a:schemeClr val="tx1"/>
                </a:solidFill>
                <a:latin typeface="Franklin Gothic Book" panose="020B0503020102020204" pitchFamily="34" charset="0"/>
                <a:ea typeface="MS PGothic" panose="020B0600070205080204" pitchFamily="34" charset="-128"/>
              </a:defRPr>
            </a:lvl3pPr>
            <a:lvl4pPr marL="1600200" indent="-228600">
              <a:defRPr>
                <a:solidFill>
                  <a:schemeClr val="tx1"/>
                </a:solidFill>
                <a:latin typeface="Franklin Gothic Book" panose="020B0503020102020204" pitchFamily="34" charset="0"/>
                <a:ea typeface="MS PGothic" panose="020B0600070205080204" pitchFamily="34" charset="-128"/>
              </a:defRPr>
            </a:lvl4pPr>
            <a:lvl5pPr marL="2057400" indent="-228600">
              <a:defRPr>
                <a:solidFill>
                  <a:schemeClr val="tx1"/>
                </a:solidFill>
                <a:latin typeface="Franklin Gothic Book" panose="020B05030201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9pPr>
          </a:lstStyle>
          <a:p>
            <a:fld id="{73E7DD22-6C50-4C0C-97AE-5A922C8C3D73}" type="slidenum">
              <a:rPr lang="en-US">
                <a:latin typeface="Calibri" panose="020F0502020204030204" pitchFamily="34" charset="0"/>
              </a:rPr>
              <a:pPr/>
              <a:t>19</a:t>
            </a:fld>
            <a:endParaRPr lang="en-US">
              <a:latin typeface="Calibri" panose="020F0502020204030204" pitchFamily="34" charset="0"/>
            </a:endParaRPr>
          </a:p>
        </p:txBody>
      </p:sp>
    </p:spTree>
    <p:extLst>
      <p:ext uri="{BB962C8B-B14F-4D97-AF65-F5344CB8AC3E}">
        <p14:creationId xmlns:p14="http://schemas.microsoft.com/office/powerpoint/2010/main" val="2888506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42900" indent="-342900">
              <a:spcBef>
                <a:spcPct val="0"/>
              </a:spcBef>
              <a:buFontTx/>
              <a:buAutoNum type="arabicPeriod"/>
            </a:pPr>
            <a:r>
              <a:rPr lang="en-US" sz="1600" smtClean="0"/>
              <a:t>Self Introductions: </a:t>
            </a:r>
          </a:p>
          <a:p>
            <a:pPr marL="800100" lvl="1" indent="-342900">
              <a:spcBef>
                <a:spcPct val="0"/>
              </a:spcBef>
              <a:buFontTx/>
              <a:buChar char="•"/>
            </a:pPr>
            <a:r>
              <a:rPr lang="en-US" sz="1600" smtClean="0"/>
              <a:t>Name</a:t>
            </a:r>
          </a:p>
          <a:p>
            <a:pPr marL="800100" lvl="1" indent="-342900">
              <a:spcBef>
                <a:spcPct val="0"/>
              </a:spcBef>
              <a:buFontTx/>
              <a:buChar char="•"/>
            </a:pPr>
            <a:r>
              <a:rPr lang="en-US" sz="1600" smtClean="0"/>
              <a:t>Position </a:t>
            </a:r>
          </a:p>
          <a:p>
            <a:pPr marL="800100" lvl="1" indent="-342900">
              <a:spcBef>
                <a:spcPct val="0"/>
              </a:spcBef>
              <a:buFontTx/>
              <a:buChar char="•"/>
            </a:pPr>
            <a:r>
              <a:rPr lang="en-US" sz="1600" smtClean="0"/>
              <a:t>Church</a:t>
            </a:r>
          </a:p>
          <a:p>
            <a:pPr marL="342900" indent="-342900">
              <a:spcBef>
                <a:spcPct val="0"/>
              </a:spcBef>
              <a:buFont typeface="Calibri" panose="020F0502020204030204" pitchFamily="34" charset="0"/>
              <a:buAutoNum type="arabicPeriod"/>
            </a:pPr>
            <a:r>
              <a:rPr lang="en-US" sz="1600" smtClean="0"/>
              <a:t>Go through activity guidelines </a:t>
            </a:r>
          </a:p>
          <a:p>
            <a:pPr marL="342900" indent="-342900">
              <a:spcBef>
                <a:spcPct val="0"/>
              </a:spcBef>
              <a:buFont typeface="Calibri" panose="020F0502020204030204" pitchFamily="34" charset="0"/>
              <a:buAutoNum type="arabicPeriod"/>
            </a:pPr>
            <a:r>
              <a:rPr lang="en-US" sz="1600" smtClean="0"/>
              <a:t>Click to next slide </a:t>
            </a:r>
            <a:br>
              <a:rPr lang="en-US" sz="1600" smtClean="0"/>
            </a:br>
            <a:endParaRPr lang="en-US" sz="1600" smtClean="0"/>
          </a:p>
          <a:p>
            <a:pPr marL="342900" indent="-342900">
              <a:spcBef>
                <a:spcPct val="0"/>
              </a:spcBef>
              <a:buFont typeface="Calibri" panose="020F0502020204030204" pitchFamily="34" charset="0"/>
              <a:buAutoNum type="arabicPeriod"/>
            </a:pPr>
            <a:r>
              <a:rPr lang="en-US" sz="1600" smtClean="0"/>
              <a:t>----- Meeting Notes (1/3/14 20:34) -----</a:t>
            </a:r>
          </a:p>
          <a:p>
            <a:pPr marL="342900" indent="-342900">
              <a:spcBef>
                <a:spcPct val="0"/>
              </a:spcBef>
              <a:buFont typeface="Calibri" panose="020F0502020204030204" pitchFamily="34" charset="0"/>
              <a:buAutoNum type="arabicPeriod"/>
            </a:pPr>
            <a:r>
              <a:rPr lang="en-US" sz="1600" smtClean="0"/>
              <a:t>2 minutes to explain Ice Breaker</a:t>
            </a:r>
          </a:p>
          <a:p>
            <a:pPr marL="342900" indent="-342900">
              <a:spcBef>
                <a:spcPct val="0"/>
              </a:spcBef>
              <a:buFont typeface="Calibri" panose="020F0502020204030204" pitchFamily="34" charset="0"/>
              <a:buAutoNum type="arabicPeriod"/>
            </a:pPr>
            <a:r>
              <a:rPr lang="en-US" sz="1600" smtClean="0"/>
              <a:t>2 minutes to introduce themselves</a:t>
            </a:r>
          </a:p>
          <a:p>
            <a:pPr marL="342900" indent="-342900">
              <a:spcBef>
                <a:spcPct val="0"/>
              </a:spcBef>
              <a:buFont typeface="Calibri" panose="020F0502020204030204" pitchFamily="34" charset="0"/>
              <a:buAutoNum type="arabicPeriod"/>
            </a:pPr>
            <a:r>
              <a:rPr lang="en-US" sz="1600" smtClean="0"/>
              <a:t>5 minutes for post-its &amp; to pin on wall</a:t>
            </a:r>
          </a:p>
          <a:p>
            <a:pPr marL="342900" indent="-342900">
              <a:spcBef>
                <a:spcPct val="0"/>
              </a:spcBef>
              <a:buFont typeface="Calibri" panose="020F0502020204030204" pitchFamily="34" charset="0"/>
              <a:buAutoNum type="arabicPeriod"/>
            </a:pPr>
            <a:r>
              <a:rPr lang="en-US" sz="1600" smtClean="0"/>
              <a:t>3 minutes to walk around</a:t>
            </a:r>
          </a:p>
          <a:p>
            <a:pPr marL="342900" indent="-342900">
              <a:spcBef>
                <a:spcPct val="0"/>
              </a:spcBef>
              <a:buFont typeface="Calibri" panose="020F0502020204030204" pitchFamily="34" charset="0"/>
              <a:buAutoNum type="arabicPeriod"/>
            </a:pPr>
            <a:endParaRPr lang="en-US" sz="1600" smtClean="0"/>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ea typeface="MS PGothic" panose="020B0600070205080204" pitchFamily="34" charset="-128"/>
              </a:defRPr>
            </a:lvl1pPr>
            <a:lvl2pPr marL="742950" indent="-285750">
              <a:defRPr>
                <a:solidFill>
                  <a:schemeClr val="tx1"/>
                </a:solidFill>
                <a:latin typeface="Franklin Gothic Book" panose="020B0503020102020204" pitchFamily="34" charset="0"/>
                <a:ea typeface="MS PGothic" panose="020B0600070205080204" pitchFamily="34" charset="-128"/>
              </a:defRPr>
            </a:lvl2pPr>
            <a:lvl3pPr marL="1143000" indent="-228600">
              <a:defRPr>
                <a:solidFill>
                  <a:schemeClr val="tx1"/>
                </a:solidFill>
                <a:latin typeface="Franklin Gothic Book" panose="020B0503020102020204" pitchFamily="34" charset="0"/>
                <a:ea typeface="MS PGothic" panose="020B0600070205080204" pitchFamily="34" charset="-128"/>
              </a:defRPr>
            </a:lvl3pPr>
            <a:lvl4pPr marL="1600200" indent="-228600">
              <a:defRPr>
                <a:solidFill>
                  <a:schemeClr val="tx1"/>
                </a:solidFill>
                <a:latin typeface="Franklin Gothic Book" panose="020B0503020102020204" pitchFamily="34" charset="0"/>
                <a:ea typeface="MS PGothic" panose="020B0600070205080204" pitchFamily="34" charset="-128"/>
              </a:defRPr>
            </a:lvl4pPr>
            <a:lvl5pPr marL="2057400" indent="-228600">
              <a:defRPr>
                <a:solidFill>
                  <a:schemeClr val="tx1"/>
                </a:solidFill>
                <a:latin typeface="Franklin Gothic Book" panose="020B05030201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9pPr>
          </a:lstStyle>
          <a:p>
            <a:fld id="{1EAB2BE4-C102-4B55-8076-1AF3A34BEE68}" type="slidenum">
              <a:rPr lang="en-US">
                <a:latin typeface="Calibri" panose="020F0502020204030204" pitchFamily="34" charset="0"/>
              </a:rPr>
              <a:pPr/>
              <a:t>2</a:t>
            </a:fld>
            <a:endParaRPr lang="en-US">
              <a:latin typeface="Calibri" panose="020F0502020204030204" pitchFamily="34" charset="0"/>
            </a:endParaRPr>
          </a:p>
        </p:txBody>
      </p:sp>
    </p:spTree>
    <p:extLst>
      <p:ext uri="{BB962C8B-B14F-4D97-AF65-F5344CB8AC3E}">
        <p14:creationId xmlns:p14="http://schemas.microsoft.com/office/powerpoint/2010/main" val="1718036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xfrm>
            <a:off x="1143000" y="676275"/>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a:spcBef>
                <a:spcPct val="0"/>
              </a:spcBef>
              <a:buFontTx/>
              <a:buAutoNum type="arabicPeriod"/>
            </a:pPr>
            <a:r>
              <a:rPr lang="en-US" sz="1400" smtClean="0"/>
              <a:t>Diana leads Group Activity </a:t>
            </a:r>
          </a:p>
          <a:p>
            <a:pPr marL="228600" indent="-228600">
              <a:spcBef>
                <a:spcPct val="0"/>
              </a:spcBef>
              <a:buFontTx/>
              <a:buAutoNum type="arabicPeriod"/>
            </a:pPr>
            <a:r>
              <a:rPr lang="en-US" sz="1400" smtClean="0"/>
              <a:t>In your packet, we have provided for you the Basic Components to run a successful team building activity. This can help you in facilitating your own team building activities locally. At the end of this conference, there will be a drawing for a Team Building Activities Book from which this activity was taken. </a:t>
            </a:r>
          </a:p>
          <a:p>
            <a:pPr marL="228600" indent="-228600">
              <a:spcBef>
                <a:spcPct val="0"/>
              </a:spcBef>
              <a:buFontTx/>
              <a:buAutoNum type="arabicPeriod"/>
            </a:pPr>
            <a:r>
              <a:rPr lang="en-US" sz="1400" smtClean="0"/>
              <a:t>If you need help, feel free to email us with any questions or concerns that may arise. If you need help getting started, we can also help out. </a:t>
            </a:r>
          </a:p>
          <a:p>
            <a:pPr marL="228600" indent="-228600">
              <a:spcBef>
                <a:spcPct val="0"/>
              </a:spcBef>
              <a:buFontTx/>
              <a:buAutoNum type="arabicPeriod"/>
            </a:pPr>
            <a:r>
              <a:rPr lang="en-US" sz="1400" smtClean="0"/>
              <a:t>----- Meeting Notes (1/3/14 21:15) -----</a:t>
            </a:r>
          </a:p>
          <a:p>
            <a:pPr marL="228600" indent="-228600">
              <a:spcBef>
                <a:spcPct val="0"/>
              </a:spcBef>
              <a:buFontTx/>
              <a:buAutoNum type="arabicPeriod"/>
            </a:pPr>
            <a:r>
              <a:rPr lang="en-US" sz="1400" smtClean="0"/>
              <a:t>20 minutes </a:t>
            </a: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ea typeface="MS PGothic" panose="020B0600070205080204" pitchFamily="34" charset="-128"/>
              </a:defRPr>
            </a:lvl1pPr>
            <a:lvl2pPr marL="742950" indent="-285750">
              <a:defRPr>
                <a:solidFill>
                  <a:schemeClr val="tx1"/>
                </a:solidFill>
                <a:latin typeface="Franklin Gothic Book" panose="020B0503020102020204" pitchFamily="34" charset="0"/>
                <a:ea typeface="MS PGothic" panose="020B0600070205080204" pitchFamily="34" charset="-128"/>
              </a:defRPr>
            </a:lvl2pPr>
            <a:lvl3pPr marL="1143000" indent="-228600">
              <a:defRPr>
                <a:solidFill>
                  <a:schemeClr val="tx1"/>
                </a:solidFill>
                <a:latin typeface="Franklin Gothic Book" panose="020B0503020102020204" pitchFamily="34" charset="0"/>
                <a:ea typeface="MS PGothic" panose="020B0600070205080204" pitchFamily="34" charset="-128"/>
              </a:defRPr>
            </a:lvl3pPr>
            <a:lvl4pPr marL="1600200" indent="-228600">
              <a:defRPr>
                <a:solidFill>
                  <a:schemeClr val="tx1"/>
                </a:solidFill>
                <a:latin typeface="Franklin Gothic Book" panose="020B0503020102020204" pitchFamily="34" charset="0"/>
                <a:ea typeface="MS PGothic" panose="020B0600070205080204" pitchFamily="34" charset="-128"/>
              </a:defRPr>
            </a:lvl4pPr>
            <a:lvl5pPr marL="2057400" indent="-228600">
              <a:defRPr>
                <a:solidFill>
                  <a:schemeClr val="tx1"/>
                </a:solidFill>
                <a:latin typeface="Franklin Gothic Book" panose="020B05030201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9pPr>
          </a:lstStyle>
          <a:p>
            <a:fld id="{B6FE0B09-8977-48B4-90CF-1A82AB23500B}" type="slidenum">
              <a:rPr lang="en-US">
                <a:latin typeface="Calibri" panose="020F0502020204030204" pitchFamily="34" charset="0"/>
              </a:rPr>
              <a:pPr/>
              <a:t>20</a:t>
            </a:fld>
            <a:endParaRPr lang="en-US">
              <a:latin typeface="Calibri" panose="020F0502020204030204" pitchFamily="34" charset="0"/>
            </a:endParaRPr>
          </a:p>
        </p:txBody>
      </p:sp>
    </p:spTree>
    <p:extLst>
      <p:ext uri="{BB962C8B-B14F-4D97-AF65-F5344CB8AC3E}">
        <p14:creationId xmlns:p14="http://schemas.microsoft.com/office/powerpoint/2010/main" val="22624805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a:spcBef>
                <a:spcPct val="0"/>
              </a:spcBef>
              <a:buFontTx/>
              <a:buAutoNum type="arabicPeriod"/>
            </a:pPr>
            <a:r>
              <a:rPr lang="en-US" sz="1600" smtClean="0"/>
              <a:t>Now, let</a:t>
            </a:r>
            <a:r>
              <a:rPr lang="en-US" altLang="en-US" sz="1600" smtClean="0"/>
              <a:t>’</a:t>
            </a:r>
            <a:r>
              <a:rPr lang="en-US" sz="1600" smtClean="0"/>
              <a:t>s take a look at our Parking Lot for Questions and Answers. If you have written down something already but did not put it up, please raise your post-it and someone will collect it. </a:t>
            </a:r>
          </a:p>
          <a:p>
            <a:pPr marL="228600" indent="-228600">
              <a:spcBef>
                <a:spcPct val="0"/>
              </a:spcBef>
              <a:buFontTx/>
              <a:buAutoNum type="arabicPeriod"/>
            </a:pPr>
            <a:r>
              <a:rPr lang="en-US" sz="1600" smtClean="0"/>
              <a:t>(If there are no more questions to be answered in the Parking Lot, we have a few more minutes to do so verbally.)</a:t>
            </a:r>
          </a:p>
          <a:p>
            <a:pPr marL="228600" indent="-228600">
              <a:spcBef>
                <a:spcPct val="0"/>
              </a:spcBef>
              <a:buFontTx/>
              <a:buAutoNum type="arabicPeriod"/>
            </a:pPr>
            <a:r>
              <a:rPr lang="en-US" sz="1600" smtClean="0"/>
              <a:t>We hope this has been a positive experience for you, and you have walked away with strategies on how to build unity and open, honest communication among your youth group. </a:t>
            </a:r>
          </a:p>
          <a:p>
            <a:pPr marL="228600" indent="-228600">
              <a:spcBef>
                <a:spcPct val="0"/>
              </a:spcBef>
              <a:buFontTx/>
              <a:buAutoNum type="arabicPeriod"/>
            </a:pPr>
            <a:r>
              <a:rPr lang="en-US" sz="1600" smtClean="0"/>
              <a:t>Through our experience in the business and education field, we have seen the benefits reaped from practicing these strategies. Again, the comfort level of facilitating will increase with practice. We hope you take the time to try them out. </a:t>
            </a:r>
          </a:p>
          <a:p>
            <a:pPr marL="228600" indent="-228600">
              <a:spcBef>
                <a:spcPct val="0"/>
              </a:spcBef>
              <a:buFontTx/>
              <a:buAutoNum type="arabicPeriod"/>
            </a:pPr>
            <a:endParaRPr lang="en-US" smtClean="0"/>
          </a:p>
        </p:txBody>
      </p:sp>
      <p:sp>
        <p:nvSpPr>
          <p:cNvPr id="460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ea typeface="MS PGothic" panose="020B0600070205080204" pitchFamily="34" charset="-128"/>
              </a:defRPr>
            </a:lvl1pPr>
            <a:lvl2pPr marL="742950" indent="-285750">
              <a:defRPr>
                <a:solidFill>
                  <a:schemeClr val="tx1"/>
                </a:solidFill>
                <a:latin typeface="Franklin Gothic Book" panose="020B0503020102020204" pitchFamily="34" charset="0"/>
                <a:ea typeface="MS PGothic" panose="020B0600070205080204" pitchFamily="34" charset="-128"/>
              </a:defRPr>
            </a:lvl2pPr>
            <a:lvl3pPr marL="1143000" indent="-228600">
              <a:defRPr>
                <a:solidFill>
                  <a:schemeClr val="tx1"/>
                </a:solidFill>
                <a:latin typeface="Franklin Gothic Book" panose="020B0503020102020204" pitchFamily="34" charset="0"/>
                <a:ea typeface="MS PGothic" panose="020B0600070205080204" pitchFamily="34" charset="-128"/>
              </a:defRPr>
            </a:lvl3pPr>
            <a:lvl4pPr marL="1600200" indent="-228600">
              <a:defRPr>
                <a:solidFill>
                  <a:schemeClr val="tx1"/>
                </a:solidFill>
                <a:latin typeface="Franklin Gothic Book" panose="020B0503020102020204" pitchFamily="34" charset="0"/>
                <a:ea typeface="MS PGothic" panose="020B0600070205080204" pitchFamily="34" charset="-128"/>
              </a:defRPr>
            </a:lvl4pPr>
            <a:lvl5pPr marL="2057400" indent="-228600">
              <a:defRPr>
                <a:solidFill>
                  <a:schemeClr val="tx1"/>
                </a:solidFill>
                <a:latin typeface="Franklin Gothic Book" panose="020B05030201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9pPr>
          </a:lstStyle>
          <a:p>
            <a:fld id="{728A2783-AE81-49D9-B9D7-BB45639E7CF4}" type="slidenum">
              <a:rPr lang="en-US">
                <a:latin typeface="Calibri" panose="020F0502020204030204" pitchFamily="34" charset="0"/>
              </a:rPr>
              <a:pPr/>
              <a:t>21</a:t>
            </a:fld>
            <a:endParaRPr lang="en-US">
              <a:latin typeface="Calibri" panose="020F0502020204030204" pitchFamily="34" charset="0"/>
            </a:endParaRPr>
          </a:p>
        </p:txBody>
      </p:sp>
    </p:spTree>
    <p:extLst>
      <p:ext uri="{BB962C8B-B14F-4D97-AF65-F5344CB8AC3E}">
        <p14:creationId xmlns:p14="http://schemas.microsoft.com/office/powerpoint/2010/main" val="1604147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z="1400" smtClean="0"/>
              <a:t>1. Leave powerpoint on this slide until activity is completed</a:t>
            </a:r>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ea typeface="MS PGothic" panose="020B0600070205080204" pitchFamily="34" charset="-128"/>
              </a:defRPr>
            </a:lvl1pPr>
            <a:lvl2pPr marL="742950" indent="-285750">
              <a:defRPr>
                <a:solidFill>
                  <a:schemeClr val="tx1"/>
                </a:solidFill>
                <a:latin typeface="Franklin Gothic Book" panose="020B0503020102020204" pitchFamily="34" charset="0"/>
                <a:ea typeface="MS PGothic" panose="020B0600070205080204" pitchFamily="34" charset="-128"/>
              </a:defRPr>
            </a:lvl2pPr>
            <a:lvl3pPr marL="1143000" indent="-228600">
              <a:defRPr>
                <a:solidFill>
                  <a:schemeClr val="tx1"/>
                </a:solidFill>
                <a:latin typeface="Franklin Gothic Book" panose="020B0503020102020204" pitchFamily="34" charset="0"/>
                <a:ea typeface="MS PGothic" panose="020B0600070205080204" pitchFamily="34" charset="-128"/>
              </a:defRPr>
            </a:lvl3pPr>
            <a:lvl4pPr marL="1600200" indent="-228600">
              <a:defRPr>
                <a:solidFill>
                  <a:schemeClr val="tx1"/>
                </a:solidFill>
                <a:latin typeface="Franklin Gothic Book" panose="020B0503020102020204" pitchFamily="34" charset="0"/>
                <a:ea typeface="MS PGothic" panose="020B0600070205080204" pitchFamily="34" charset="-128"/>
              </a:defRPr>
            </a:lvl4pPr>
            <a:lvl5pPr marL="2057400" indent="-228600">
              <a:defRPr>
                <a:solidFill>
                  <a:schemeClr val="tx1"/>
                </a:solidFill>
                <a:latin typeface="Franklin Gothic Book" panose="020B05030201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9pPr>
          </a:lstStyle>
          <a:p>
            <a:fld id="{6603B6E1-C0A2-43CB-9DAD-2609EF635E35}" type="slidenum">
              <a:rPr lang="en-US">
                <a:latin typeface="Calibri" panose="020F0502020204030204" pitchFamily="34" charset="0"/>
              </a:rPr>
              <a:pPr/>
              <a:t>3</a:t>
            </a:fld>
            <a:endParaRPr lang="en-US">
              <a:latin typeface="Calibri" panose="020F0502020204030204" pitchFamily="34" charset="0"/>
            </a:endParaRPr>
          </a:p>
        </p:txBody>
      </p:sp>
    </p:spTree>
    <p:extLst>
      <p:ext uri="{BB962C8B-B14F-4D97-AF65-F5344CB8AC3E}">
        <p14:creationId xmlns:p14="http://schemas.microsoft.com/office/powerpoint/2010/main" val="843060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342900" indent="-342900" fontAlgn="auto">
              <a:spcBef>
                <a:spcPts val="0"/>
              </a:spcBef>
              <a:spcAft>
                <a:spcPts val="0"/>
              </a:spcAft>
              <a:buFontTx/>
              <a:buAutoNum type="arabicPeriod"/>
              <a:defRPr/>
            </a:pPr>
            <a:r>
              <a:rPr lang="en-US" sz="1400" dirty="0" smtClean="0">
                <a:ea typeface="+mn-ea"/>
              </a:rPr>
              <a:t>Take a minute to read the agenda silently to yourselves</a:t>
            </a:r>
          </a:p>
          <a:p>
            <a:pPr marL="342900" indent="-342900" fontAlgn="auto">
              <a:spcBef>
                <a:spcPts val="0"/>
              </a:spcBef>
              <a:spcAft>
                <a:spcPts val="0"/>
              </a:spcAft>
              <a:buFontTx/>
              <a:buAutoNum type="arabicPeriod"/>
              <a:defRPr/>
            </a:pPr>
            <a:r>
              <a:rPr lang="en-US" sz="1400" dirty="0" smtClean="0">
                <a:ea typeface="+mn-ea"/>
              </a:rPr>
              <a:t>As you can see we have a bit to cover, but before we get into the meat of the conference, there are a few parameters we would like to cover</a:t>
            </a:r>
          </a:p>
          <a:p>
            <a:pPr fontAlgn="auto">
              <a:spcBef>
                <a:spcPts val="0"/>
              </a:spcBef>
              <a:spcAft>
                <a:spcPts val="0"/>
              </a:spcAft>
              <a:defRPr/>
            </a:pPr>
            <a:r>
              <a:rPr lang="en-US" sz="1400" dirty="0" smtClean="0">
                <a:ea typeface="+mn-ea"/>
              </a:rPr>
              <a:t>----- Meeting Notes (1/3/14 20:34) -----</a:t>
            </a:r>
          </a:p>
          <a:p>
            <a:pPr fontAlgn="auto">
              <a:spcBef>
                <a:spcPts val="0"/>
              </a:spcBef>
              <a:spcAft>
                <a:spcPts val="0"/>
              </a:spcAft>
              <a:defRPr/>
            </a:pPr>
            <a:r>
              <a:rPr lang="en-US" sz="1400" dirty="0" smtClean="0">
                <a:ea typeface="+mn-ea"/>
              </a:rPr>
              <a:t>1 minute for them to read silently         </a:t>
            </a:r>
            <a:endParaRPr lang="en-US" sz="1400" dirty="0">
              <a:ea typeface="+mn-ea"/>
            </a:endParaRPr>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ea typeface="MS PGothic" panose="020B0600070205080204" pitchFamily="34" charset="-128"/>
              </a:defRPr>
            </a:lvl1pPr>
            <a:lvl2pPr marL="742950" indent="-285750">
              <a:defRPr>
                <a:solidFill>
                  <a:schemeClr val="tx1"/>
                </a:solidFill>
                <a:latin typeface="Franklin Gothic Book" panose="020B0503020102020204" pitchFamily="34" charset="0"/>
                <a:ea typeface="MS PGothic" panose="020B0600070205080204" pitchFamily="34" charset="-128"/>
              </a:defRPr>
            </a:lvl2pPr>
            <a:lvl3pPr marL="1143000" indent="-228600">
              <a:defRPr>
                <a:solidFill>
                  <a:schemeClr val="tx1"/>
                </a:solidFill>
                <a:latin typeface="Franklin Gothic Book" panose="020B0503020102020204" pitchFamily="34" charset="0"/>
                <a:ea typeface="MS PGothic" panose="020B0600070205080204" pitchFamily="34" charset="-128"/>
              </a:defRPr>
            </a:lvl3pPr>
            <a:lvl4pPr marL="1600200" indent="-228600">
              <a:defRPr>
                <a:solidFill>
                  <a:schemeClr val="tx1"/>
                </a:solidFill>
                <a:latin typeface="Franklin Gothic Book" panose="020B0503020102020204" pitchFamily="34" charset="0"/>
                <a:ea typeface="MS PGothic" panose="020B0600070205080204" pitchFamily="34" charset="-128"/>
              </a:defRPr>
            </a:lvl4pPr>
            <a:lvl5pPr marL="2057400" indent="-228600">
              <a:defRPr>
                <a:solidFill>
                  <a:schemeClr val="tx1"/>
                </a:solidFill>
                <a:latin typeface="Franklin Gothic Book" panose="020B05030201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9pPr>
          </a:lstStyle>
          <a:p>
            <a:fld id="{B814E8D3-2E06-4B93-81B9-282E1E3D6070}" type="slidenum">
              <a:rPr lang="en-US">
                <a:latin typeface="Calibri" panose="020F0502020204030204" pitchFamily="34" charset="0"/>
              </a:rPr>
              <a:pPr/>
              <a:t>4</a:t>
            </a:fld>
            <a:endParaRPr lang="en-US">
              <a:latin typeface="Calibri" panose="020F0502020204030204" pitchFamily="34" charset="0"/>
            </a:endParaRPr>
          </a:p>
        </p:txBody>
      </p:sp>
    </p:spTree>
    <p:extLst>
      <p:ext uri="{BB962C8B-B14F-4D97-AF65-F5344CB8AC3E}">
        <p14:creationId xmlns:p14="http://schemas.microsoft.com/office/powerpoint/2010/main" val="431363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z="1600" smtClean="0"/>
              <a:t>1. Go over Norms</a:t>
            </a:r>
          </a:p>
          <a:p>
            <a:pPr>
              <a:spcBef>
                <a:spcPct val="0"/>
              </a:spcBef>
            </a:pPr>
            <a:r>
              <a:rPr lang="en-US" sz="1600" smtClean="0"/>
              <a:t>----- Meeting Notes (1/3/14 20:47) -----</a:t>
            </a:r>
          </a:p>
          <a:p>
            <a:pPr>
              <a:spcBef>
                <a:spcPct val="0"/>
              </a:spcBef>
            </a:pPr>
            <a:r>
              <a:rPr lang="en-US" sz="1600" smtClean="0"/>
              <a:t>1 minute</a:t>
            </a:r>
          </a:p>
        </p:txBody>
      </p:sp>
      <p:sp>
        <p:nvSpPr>
          <p:cNvPr id="296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ea typeface="MS PGothic" panose="020B0600070205080204" pitchFamily="34" charset="-128"/>
              </a:defRPr>
            </a:lvl1pPr>
            <a:lvl2pPr marL="742950" indent="-285750">
              <a:defRPr>
                <a:solidFill>
                  <a:schemeClr val="tx1"/>
                </a:solidFill>
                <a:latin typeface="Franklin Gothic Book" panose="020B0503020102020204" pitchFamily="34" charset="0"/>
                <a:ea typeface="MS PGothic" panose="020B0600070205080204" pitchFamily="34" charset="-128"/>
              </a:defRPr>
            </a:lvl2pPr>
            <a:lvl3pPr marL="1143000" indent="-228600">
              <a:defRPr>
                <a:solidFill>
                  <a:schemeClr val="tx1"/>
                </a:solidFill>
                <a:latin typeface="Franklin Gothic Book" panose="020B0503020102020204" pitchFamily="34" charset="0"/>
                <a:ea typeface="MS PGothic" panose="020B0600070205080204" pitchFamily="34" charset="-128"/>
              </a:defRPr>
            </a:lvl3pPr>
            <a:lvl4pPr marL="1600200" indent="-228600">
              <a:defRPr>
                <a:solidFill>
                  <a:schemeClr val="tx1"/>
                </a:solidFill>
                <a:latin typeface="Franklin Gothic Book" panose="020B0503020102020204" pitchFamily="34" charset="0"/>
                <a:ea typeface="MS PGothic" panose="020B0600070205080204" pitchFamily="34" charset="-128"/>
              </a:defRPr>
            </a:lvl4pPr>
            <a:lvl5pPr marL="2057400" indent="-228600">
              <a:defRPr>
                <a:solidFill>
                  <a:schemeClr val="tx1"/>
                </a:solidFill>
                <a:latin typeface="Franklin Gothic Book" panose="020B05030201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9pPr>
          </a:lstStyle>
          <a:p>
            <a:fld id="{EFAD2926-D05F-4A35-892C-24C79F2D6B1D}" type="slidenum">
              <a:rPr lang="en-US">
                <a:latin typeface="Calibri" panose="020F0502020204030204" pitchFamily="34" charset="0"/>
              </a:rPr>
              <a:pPr/>
              <a:t>5</a:t>
            </a:fld>
            <a:endParaRPr lang="en-US">
              <a:latin typeface="Calibri" panose="020F0502020204030204" pitchFamily="34" charset="0"/>
            </a:endParaRPr>
          </a:p>
        </p:txBody>
      </p:sp>
    </p:spTree>
    <p:extLst>
      <p:ext uri="{BB962C8B-B14F-4D97-AF65-F5344CB8AC3E}">
        <p14:creationId xmlns:p14="http://schemas.microsoft.com/office/powerpoint/2010/main" val="6438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z="1400" smtClean="0"/>
              <a:t>1. Explain Parking Lot concept and point to location of poster</a:t>
            </a:r>
          </a:p>
          <a:p>
            <a:pPr>
              <a:spcBef>
                <a:spcPct val="0"/>
              </a:spcBef>
            </a:pPr>
            <a:r>
              <a:rPr lang="en-US" sz="1400" smtClean="0"/>
              <a:t>2. Let them know they can stand up at any time as long as it is before the end of the conference </a:t>
            </a:r>
          </a:p>
          <a:p>
            <a:pPr>
              <a:spcBef>
                <a:spcPct val="0"/>
              </a:spcBef>
            </a:pPr>
            <a:r>
              <a:rPr lang="en-US" sz="1400" smtClean="0"/>
              <a:t>----- Meeting Notes (1/3/14 20:47) -----</a:t>
            </a:r>
          </a:p>
          <a:p>
            <a:pPr>
              <a:spcBef>
                <a:spcPct val="0"/>
              </a:spcBef>
            </a:pPr>
            <a:r>
              <a:rPr lang="en-US" sz="1400" smtClean="0"/>
              <a:t>1 minute</a:t>
            </a:r>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ea typeface="MS PGothic" panose="020B0600070205080204" pitchFamily="34" charset="-128"/>
              </a:defRPr>
            </a:lvl1pPr>
            <a:lvl2pPr marL="742950" indent="-285750">
              <a:defRPr>
                <a:solidFill>
                  <a:schemeClr val="tx1"/>
                </a:solidFill>
                <a:latin typeface="Franklin Gothic Book" panose="020B0503020102020204" pitchFamily="34" charset="0"/>
                <a:ea typeface="MS PGothic" panose="020B0600070205080204" pitchFamily="34" charset="-128"/>
              </a:defRPr>
            </a:lvl2pPr>
            <a:lvl3pPr marL="1143000" indent="-228600">
              <a:defRPr>
                <a:solidFill>
                  <a:schemeClr val="tx1"/>
                </a:solidFill>
                <a:latin typeface="Franklin Gothic Book" panose="020B0503020102020204" pitchFamily="34" charset="0"/>
                <a:ea typeface="MS PGothic" panose="020B0600070205080204" pitchFamily="34" charset="-128"/>
              </a:defRPr>
            </a:lvl3pPr>
            <a:lvl4pPr marL="1600200" indent="-228600">
              <a:defRPr>
                <a:solidFill>
                  <a:schemeClr val="tx1"/>
                </a:solidFill>
                <a:latin typeface="Franklin Gothic Book" panose="020B0503020102020204" pitchFamily="34" charset="0"/>
                <a:ea typeface="MS PGothic" panose="020B0600070205080204" pitchFamily="34" charset="-128"/>
              </a:defRPr>
            </a:lvl4pPr>
            <a:lvl5pPr marL="2057400" indent="-228600">
              <a:defRPr>
                <a:solidFill>
                  <a:schemeClr val="tx1"/>
                </a:solidFill>
                <a:latin typeface="Franklin Gothic Book" panose="020B05030201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9pPr>
          </a:lstStyle>
          <a:p>
            <a:fld id="{EB1CF654-101E-44AA-9F15-5797244056F1}" type="slidenum">
              <a:rPr lang="en-US">
                <a:latin typeface="Calibri" panose="020F0502020204030204" pitchFamily="34" charset="0"/>
              </a:rPr>
              <a:pPr/>
              <a:t>6</a:t>
            </a:fld>
            <a:endParaRPr lang="en-US">
              <a:latin typeface="Calibri" panose="020F0502020204030204" pitchFamily="34" charset="0"/>
            </a:endParaRPr>
          </a:p>
        </p:txBody>
      </p:sp>
    </p:spTree>
    <p:extLst>
      <p:ext uri="{BB962C8B-B14F-4D97-AF65-F5344CB8AC3E}">
        <p14:creationId xmlns:p14="http://schemas.microsoft.com/office/powerpoint/2010/main" val="1857901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a:spcBef>
                <a:spcPct val="0"/>
              </a:spcBef>
              <a:buFontTx/>
              <a:buAutoNum type="arabicPeriod"/>
            </a:pPr>
            <a:r>
              <a:rPr lang="en-US" sz="1400" smtClean="0"/>
              <a:t>Read through Group Roles</a:t>
            </a:r>
          </a:p>
          <a:p>
            <a:pPr marL="228600" indent="-228600">
              <a:spcBef>
                <a:spcPct val="0"/>
              </a:spcBef>
              <a:buFontTx/>
              <a:buAutoNum type="arabicPeriod"/>
            </a:pPr>
            <a:r>
              <a:rPr lang="en-US" sz="1400" smtClean="0"/>
              <a:t>Give them 2 minutes to select which role they will assume</a:t>
            </a:r>
          </a:p>
          <a:p>
            <a:pPr marL="742950" lvl="1" indent="-285750">
              <a:spcBef>
                <a:spcPct val="0"/>
              </a:spcBef>
              <a:buFontTx/>
              <a:buChar char="•"/>
            </a:pPr>
            <a:r>
              <a:rPr lang="en-US" sz="1400" smtClean="0"/>
              <a:t>If there are groups greater then 4, then the individual(s) will be a participant </a:t>
            </a:r>
          </a:p>
          <a:p>
            <a:pPr marL="742950" lvl="1" indent="-285750">
              <a:spcBef>
                <a:spcPct val="0"/>
              </a:spcBef>
              <a:buFontTx/>
              <a:buChar char="•"/>
            </a:pPr>
            <a:r>
              <a:rPr lang="en-US" sz="1400" smtClean="0"/>
              <a:t>----- Meeting Notes (1/3/14 20:47) -----</a:t>
            </a:r>
          </a:p>
          <a:p>
            <a:pPr marL="742950" lvl="1" indent="-285750">
              <a:spcBef>
                <a:spcPct val="0"/>
              </a:spcBef>
              <a:buFontTx/>
              <a:buChar char="•"/>
            </a:pPr>
            <a:r>
              <a:rPr lang="en-US" sz="1400" smtClean="0"/>
              <a:t>2 minutes to read and explain</a:t>
            </a:r>
          </a:p>
          <a:p>
            <a:pPr marL="742950" lvl="1" indent="-285750">
              <a:spcBef>
                <a:spcPct val="0"/>
              </a:spcBef>
              <a:buFontTx/>
              <a:buChar char="•"/>
            </a:pPr>
            <a:r>
              <a:rPr lang="en-US" sz="1400" smtClean="0"/>
              <a:t>2 minutes for table to designate roles</a:t>
            </a:r>
          </a:p>
        </p:txBody>
      </p:sp>
      <p:sp>
        <p:nvSpPr>
          <p:cNvPr id="317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ea typeface="MS PGothic" panose="020B0600070205080204" pitchFamily="34" charset="-128"/>
              </a:defRPr>
            </a:lvl1pPr>
            <a:lvl2pPr marL="742950" indent="-285750">
              <a:defRPr>
                <a:solidFill>
                  <a:schemeClr val="tx1"/>
                </a:solidFill>
                <a:latin typeface="Franklin Gothic Book" panose="020B0503020102020204" pitchFamily="34" charset="0"/>
                <a:ea typeface="MS PGothic" panose="020B0600070205080204" pitchFamily="34" charset="-128"/>
              </a:defRPr>
            </a:lvl2pPr>
            <a:lvl3pPr marL="1143000" indent="-228600">
              <a:defRPr>
                <a:solidFill>
                  <a:schemeClr val="tx1"/>
                </a:solidFill>
                <a:latin typeface="Franklin Gothic Book" panose="020B0503020102020204" pitchFamily="34" charset="0"/>
                <a:ea typeface="MS PGothic" panose="020B0600070205080204" pitchFamily="34" charset="-128"/>
              </a:defRPr>
            </a:lvl3pPr>
            <a:lvl4pPr marL="1600200" indent="-228600">
              <a:defRPr>
                <a:solidFill>
                  <a:schemeClr val="tx1"/>
                </a:solidFill>
                <a:latin typeface="Franklin Gothic Book" panose="020B0503020102020204" pitchFamily="34" charset="0"/>
                <a:ea typeface="MS PGothic" panose="020B0600070205080204" pitchFamily="34" charset="-128"/>
              </a:defRPr>
            </a:lvl4pPr>
            <a:lvl5pPr marL="2057400" indent="-228600">
              <a:defRPr>
                <a:solidFill>
                  <a:schemeClr val="tx1"/>
                </a:solidFill>
                <a:latin typeface="Franklin Gothic Book" panose="020B05030201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9pPr>
          </a:lstStyle>
          <a:p>
            <a:fld id="{400FAC28-2E07-4560-B1AE-0DB0CF7F90A1}" type="slidenum">
              <a:rPr lang="en-US">
                <a:latin typeface="Calibri" panose="020F0502020204030204" pitchFamily="34" charset="0"/>
              </a:rPr>
              <a:pPr/>
              <a:t>7</a:t>
            </a:fld>
            <a:endParaRPr lang="en-US">
              <a:latin typeface="Calibri" panose="020F0502020204030204" pitchFamily="34" charset="0"/>
            </a:endParaRPr>
          </a:p>
        </p:txBody>
      </p:sp>
    </p:spTree>
    <p:extLst>
      <p:ext uri="{BB962C8B-B14F-4D97-AF65-F5344CB8AC3E}">
        <p14:creationId xmlns:p14="http://schemas.microsoft.com/office/powerpoint/2010/main" val="37181157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xfrm>
            <a:off x="1143000" y="676275"/>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z="1400" smtClean="0"/>
              <a:t>1. Read the verse out loud and continue with activity </a:t>
            </a:r>
          </a:p>
          <a:p>
            <a:pPr>
              <a:spcBef>
                <a:spcPct val="0"/>
              </a:spcBef>
            </a:pPr>
            <a:r>
              <a:rPr lang="en-US" sz="1400" smtClean="0"/>
              <a:t>----- Meeting Notes (1/3/14 20:47) -----</a:t>
            </a:r>
          </a:p>
          <a:p>
            <a:pPr>
              <a:spcBef>
                <a:spcPct val="0"/>
              </a:spcBef>
            </a:pPr>
            <a:r>
              <a:rPr lang="en-US" sz="1400" smtClean="0"/>
              <a:t>1 minute read and direct</a:t>
            </a:r>
          </a:p>
          <a:p>
            <a:pPr>
              <a:spcBef>
                <a:spcPct val="0"/>
              </a:spcBef>
            </a:pPr>
            <a:r>
              <a:rPr lang="en-US" sz="1400" smtClean="0"/>
              <a:t>3 minutes to answer prompt</a:t>
            </a:r>
          </a:p>
          <a:p>
            <a:pPr>
              <a:spcBef>
                <a:spcPct val="0"/>
              </a:spcBef>
            </a:pPr>
            <a:r>
              <a:rPr lang="en-US" sz="1400" smtClean="0"/>
              <a:t>2 minutes to share out at table</a:t>
            </a:r>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ea typeface="MS PGothic" panose="020B0600070205080204" pitchFamily="34" charset="-128"/>
              </a:defRPr>
            </a:lvl1pPr>
            <a:lvl2pPr marL="742950" indent="-285750">
              <a:defRPr>
                <a:solidFill>
                  <a:schemeClr val="tx1"/>
                </a:solidFill>
                <a:latin typeface="Franklin Gothic Book" panose="020B0503020102020204" pitchFamily="34" charset="0"/>
                <a:ea typeface="MS PGothic" panose="020B0600070205080204" pitchFamily="34" charset="-128"/>
              </a:defRPr>
            </a:lvl2pPr>
            <a:lvl3pPr marL="1143000" indent="-228600">
              <a:defRPr>
                <a:solidFill>
                  <a:schemeClr val="tx1"/>
                </a:solidFill>
                <a:latin typeface="Franklin Gothic Book" panose="020B0503020102020204" pitchFamily="34" charset="0"/>
                <a:ea typeface="MS PGothic" panose="020B0600070205080204" pitchFamily="34" charset="-128"/>
              </a:defRPr>
            </a:lvl3pPr>
            <a:lvl4pPr marL="1600200" indent="-228600">
              <a:defRPr>
                <a:solidFill>
                  <a:schemeClr val="tx1"/>
                </a:solidFill>
                <a:latin typeface="Franklin Gothic Book" panose="020B0503020102020204" pitchFamily="34" charset="0"/>
                <a:ea typeface="MS PGothic" panose="020B0600070205080204" pitchFamily="34" charset="-128"/>
              </a:defRPr>
            </a:lvl4pPr>
            <a:lvl5pPr marL="2057400" indent="-228600">
              <a:defRPr>
                <a:solidFill>
                  <a:schemeClr val="tx1"/>
                </a:solidFill>
                <a:latin typeface="Franklin Gothic Book" panose="020B05030201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9pPr>
          </a:lstStyle>
          <a:p>
            <a:fld id="{1A6DE036-2189-407E-94B3-1E07C835C397}" type="slidenum">
              <a:rPr lang="en-US">
                <a:latin typeface="Calibri" panose="020F0502020204030204" pitchFamily="34" charset="0"/>
              </a:rPr>
              <a:pPr/>
              <a:t>8</a:t>
            </a:fld>
            <a:endParaRPr lang="en-US">
              <a:latin typeface="Calibri" panose="020F0502020204030204" pitchFamily="34" charset="0"/>
            </a:endParaRPr>
          </a:p>
        </p:txBody>
      </p:sp>
    </p:spTree>
    <p:extLst>
      <p:ext uri="{BB962C8B-B14F-4D97-AF65-F5344CB8AC3E}">
        <p14:creationId xmlns:p14="http://schemas.microsoft.com/office/powerpoint/2010/main" val="1647898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a:spcBef>
                <a:spcPct val="0"/>
              </a:spcBef>
              <a:buFontTx/>
              <a:buAutoNum type="arabicPeriod"/>
            </a:pPr>
            <a:r>
              <a:rPr lang="en-US" sz="1400" smtClean="0"/>
              <a:t>Believe it or not, we are now at the beginning of our actual conference. </a:t>
            </a:r>
          </a:p>
          <a:p>
            <a:pPr marL="228600" indent="-228600">
              <a:spcBef>
                <a:spcPct val="0"/>
              </a:spcBef>
              <a:buFontTx/>
              <a:buAutoNum type="arabicPeriod"/>
            </a:pPr>
            <a:r>
              <a:rPr lang="en-US" sz="1400" smtClean="0"/>
              <a:t>This is the outcome we expect for today. We hope this will be a blessing to you as a youth leader. For your church and your young people. </a:t>
            </a:r>
          </a:p>
          <a:p>
            <a:pPr marL="228600" indent="-228600">
              <a:spcBef>
                <a:spcPct val="0"/>
              </a:spcBef>
              <a:buFontTx/>
              <a:buAutoNum type="arabicPeriod"/>
            </a:pPr>
            <a:r>
              <a:rPr lang="en-US" sz="1400" smtClean="0"/>
              <a:t>Read the Training Objective out loud</a:t>
            </a:r>
          </a:p>
          <a:p>
            <a:pPr marL="228600" indent="-228600">
              <a:spcBef>
                <a:spcPct val="0"/>
              </a:spcBef>
              <a:buFontTx/>
              <a:buAutoNum type="arabicPeriod"/>
            </a:pPr>
            <a:r>
              <a:rPr lang="en-US" sz="1400" smtClean="0"/>
              <a:t>----- Meeting Notes (1/3/14 20:47) -----</a:t>
            </a:r>
          </a:p>
          <a:p>
            <a:pPr marL="228600" indent="-228600">
              <a:spcBef>
                <a:spcPct val="0"/>
              </a:spcBef>
              <a:buFontTx/>
              <a:buAutoNum type="arabicPeriod"/>
            </a:pPr>
            <a:r>
              <a:rPr lang="en-US" sz="1400" smtClean="0"/>
              <a:t>1 minute</a:t>
            </a:r>
          </a:p>
        </p:txBody>
      </p:sp>
      <p:sp>
        <p:nvSpPr>
          <p:cNvPr id="337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ea typeface="MS PGothic" panose="020B0600070205080204" pitchFamily="34" charset="-128"/>
              </a:defRPr>
            </a:lvl1pPr>
            <a:lvl2pPr marL="742950" indent="-285750">
              <a:defRPr>
                <a:solidFill>
                  <a:schemeClr val="tx1"/>
                </a:solidFill>
                <a:latin typeface="Franklin Gothic Book" panose="020B0503020102020204" pitchFamily="34" charset="0"/>
                <a:ea typeface="MS PGothic" panose="020B0600070205080204" pitchFamily="34" charset="-128"/>
              </a:defRPr>
            </a:lvl2pPr>
            <a:lvl3pPr marL="1143000" indent="-228600">
              <a:defRPr>
                <a:solidFill>
                  <a:schemeClr val="tx1"/>
                </a:solidFill>
                <a:latin typeface="Franklin Gothic Book" panose="020B0503020102020204" pitchFamily="34" charset="0"/>
                <a:ea typeface="MS PGothic" panose="020B0600070205080204" pitchFamily="34" charset="-128"/>
              </a:defRPr>
            </a:lvl3pPr>
            <a:lvl4pPr marL="1600200" indent="-228600">
              <a:defRPr>
                <a:solidFill>
                  <a:schemeClr val="tx1"/>
                </a:solidFill>
                <a:latin typeface="Franklin Gothic Book" panose="020B0503020102020204" pitchFamily="34" charset="0"/>
                <a:ea typeface="MS PGothic" panose="020B0600070205080204" pitchFamily="34" charset="-128"/>
              </a:defRPr>
            </a:lvl4pPr>
            <a:lvl5pPr marL="2057400" indent="-228600">
              <a:defRPr>
                <a:solidFill>
                  <a:schemeClr val="tx1"/>
                </a:solidFill>
                <a:latin typeface="Franklin Gothic Book" panose="020B05030201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9pPr>
          </a:lstStyle>
          <a:p>
            <a:fld id="{9D25D2EF-8A74-4841-8E00-5716C00148A1}" type="slidenum">
              <a:rPr lang="en-US">
                <a:latin typeface="Calibri" panose="020F0502020204030204" pitchFamily="34" charset="0"/>
              </a:rPr>
              <a:pPr/>
              <a:t>9</a:t>
            </a:fld>
            <a:endParaRPr lang="en-US">
              <a:latin typeface="Calibri" panose="020F0502020204030204" pitchFamily="34" charset="0"/>
            </a:endParaRPr>
          </a:p>
        </p:txBody>
      </p:sp>
    </p:spTree>
    <p:extLst>
      <p:ext uri="{BB962C8B-B14F-4D97-AF65-F5344CB8AC3E}">
        <p14:creationId xmlns:p14="http://schemas.microsoft.com/office/powerpoint/2010/main" val="5802089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4094922"/>
            <a:ext cx="6858000" cy="1162878"/>
          </a:xfrm>
        </p:spPr>
        <p:txBody>
          <a:bodyPr/>
          <a:lstStyle>
            <a:lvl1pPr marL="0" indent="0" algn="ctr">
              <a:buNone/>
              <a:defRPr sz="24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fld id="{30491DAE-112A-4054-86ED-A00DDBCECD5C}" type="datetimeFigureOut">
              <a:rPr lang="en-US"/>
              <a:pPr/>
              <a:t>1/11/2014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8927BB8-5AAB-4739-AA43-05E3D359F818}" type="slidenum">
              <a:rPr lang="en-US"/>
              <a:pPr/>
              <a:t>‹#›</a:t>
            </a:fld>
            <a:endParaRPr lang="en-US"/>
          </a:p>
        </p:txBody>
      </p:sp>
    </p:spTree>
    <p:extLst>
      <p:ext uri="{BB962C8B-B14F-4D97-AF65-F5344CB8AC3E}">
        <p14:creationId xmlns:p14="http://schemas.microsoft.com/office/powerpoint/2010/main" val="3401996040"/>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501C9E5-3E91-4DE2-AD96-FE5E2AA4CE90}" type="datetimeFigureOut">
              <a:rPr lang="en-US"/>
              <a:pPr/>
              <a:t>1/11/2014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D4FE14F-0FE6-44F4-9530-317A7D2D72BE}" type="slidenum">
              <a:rPr lang="en-US"/>
              <a:pPr/>
              <a:t>‹#›</a:t>
            </a:fld>
            <a:endParaRPr lang="en-US"/>
          </a:p>
        </p:txBody>
      </p:sp>
    </p:spTree>
    <p:extLst>
      <p:ext uri="{BB962C8B-B14F-4D97-AF65-F5344CB8AC3E}">
        <p14:creationId xmlns:p14="http://schemas.microsoft.com/office/powerpoint/2010/main" val="493619725"/>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7BA875A-41D0-480F-ADEB-10FEC1A41367}" type="datetimeFigureOut">
              <a:rPr lang="en-US"/>
              <a:pPr/>
              <a:t>1/11/2014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35C5255-F1DB-48C4-A762-276F6CBC0FD8}" type="slidenum">
              <a:rPr lang="en-US"/>
              <a:pPr/>
              <a:t>‹#›</a:t>
            </a:fld>
            <a:endParaRPr lang="en-US"/>
          </a:p>
        </p:txBody>
      </p:sp>
    </p:spTree>
    <p:extLst>
      <p:ext uri="{BB962C8B-B14F-4D97-AF65-F5344CB8AC3E}">
        <p14:creationId xmlns:p14="http://schemas.microsoft.com/office/powerpoint/2010/main" val="4266036788"/>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670CA7B-B37C-4A58-A832-2B87F8284AD8}" type="datetimeFigureOut">
              <a:rPr lang="en-US"/>
              <a:pPr/>
              <a:t>1/11/2014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A25EC15-3891-41A1-956C-BABF4F1D78ED}" type="slidenum">
              <a:rPr lang="en-US"/>
              <a:pPr/>
              <a:t>‹#›</a:t>
            </a:fld>
            <a:endParaRPr lang="en-US"/>
          </a:p>
        </p:txBody>
      </p:sp>
    </p:spTree>
    <p:extLst>
      <p:ext uri="{BB962C8B-B14F-4D97-AF65-F5344CB8AC3E}">
        <p14:creationId xmlns:p14="http://schemas.microsoft.com/office/powerpoint/2010/main" val="2672119047"/>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C9EFB7E-6379-4817-8C27-7401C2DFAED5}" type="datetimeFigureOut">
              <a:rPr lang="en-US"/>
              <a:pPr/>
              <a:t>1/11/2014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0EC86BB-78C9-49FF-8C14-2D70702DC8C7}" type="slidenum">
              <a:rPr lang="en-US"/>
              <a:pPr/>
              <a:t>‹#›</a:t>
            </a:fld>
            <a:endParaRPr lang="en-US"/>
          </a:p>
        </p:txBody>
      </p:sp>
    </p:spTree>
    <p:extLst>
      <p:ext uri="{BB962C8B-B14F-4D97-AF65-F5344CB8AC3E}">
        <p14:creationId xmlns:p14="http://schemas.microsoft.com/office/powerpoint/2010/main" val="2406655010"/>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CA746E4C-18E6-4E87-9454-E789A491FD97}" type="datetimeFigureOut">
              <a:rPr lang="en-US"/>
              <a:pPr/>
              <a:t>1/11/2014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40007FD-C41C-4664-9C2D-1946F95434EB}" type="slidenum">
              <a:rPr lang="en-US"/>
              <a:pPr/>
              <a:t>‹#›</a:t>
            </a:fld>
            <a:endParaRPr lang="en-US"/>
          </a:p>
        </p:txBody>
      </p:sp>
    </p:spTree>
    <p:extLst>
      <p:ext uri="{BB962C8B-B14F-4D97-AF65-F5344CB8AC3E}">
        <p14:creationId xmlns:p14="http://schemas.microsoft.com/office/powerpoint/2010/main" val="3876488506"/>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lvl1pPr>
              <a:defRPr>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26B6B8E0-E192-4444-B6F1-62C052B93B6C}" type="datetimeFigureOut">
              <a:rPr lang="en-US"/>
              <a:pPr/>
              <a:t>1/11/2014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6C0C9A8B-5904-404B-ACEB-12F03787E139}" type="slidenum">
              <a:rPr lang="en-US"/>
              <a:pPr/>
              <a:t>‹#›</a:t>
            </a:fld>
            <a:endParaRPr lang="en-US"/>
          </a:p>
        </p:txBody>
      </p:sp>
    </p:spTree>
    <p:extLst>
      <p:ext uri="{BB962C8B-B14F-4D97-AF65-F5344CB8AC3E}">
        <p14:creationId xmlns:p14="http://schemas.microsoft.com/office/powerpoint/2010/main" val="2343954662"/>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77F60AC7-EB15-430A-BCAE-1158FC5406BB}" type="datetimeFigureOut">
              <a:rPr lang="en-US"/>
              <a:pPr/>
              <a:t>1/11/2014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CBB9C3B-0177-4924-8AFE-EAEEB6278C6D}" type="slidenum">
              <a:rPr lang="en-US"/>
              <a:pPr/>
              <a:t>‹#›</a:t>
            </a:fld>
            <a:endParaRPr lang="en-US"/>
          </a:p>
        </p:txBody>
      </p:sp>
    </p:spTree>
    <p:extLst>
      <p:ext uri="{BB962C8B-B14F-4D97-AF65-F5344CB8AC3E}">
        <p14:creationId xmlns:p14="http://schemas.microsoft.com/office/powerpoint/2010/main" val="2175658321"/>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72F0A34-2F9E-4F9D-B359-ED3AB70C9003}" type="datetimeFigureOut">
              <a:rPr lang="en-US"/>
              <a:pPr/>
              <a:t>1/11/2014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857AF6A8-4334-4745-825A-6A50A498DF25}" type="slidenum">
              <a:rPr lang="en-US"/>
              <a:pPr/>
              <a:t>‹#›</a:t>
            </a:fld>
            <a:endParaRPr lang="en-US"/>
          </a:p>
        </p:txBody>
      </p:sp>
    </p:spTree>
    <p:extLst>
      <p:ext uri="{BB962C8B-B14F-4D97-AF65-F5344CB8AC3E}">
        <p14:creationId xmlns:p14="http://schemas.microsoft.com/office/powerpoint/2010/main" val="3745893269"/>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9B67755B-9CE1-47B3-B0B5-E55772639A39}" type="datetimeFigureOut">
              <a:rPr lang="en-US"/>
              <a:pPr/>
              <a:t>1/11/2014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05B432A-43E0-496E-BA6B-FFD9B5113D92}" type="slidenum">
              <a:rPr lang="en-US"/>
              <a:pPr/>
              <a:t>‹#›</a:t>
            </a:fld>
            <a:endParaRPr lang="en-US"/>
          </a:p>
        </p:txBody>
      </p:sp>
    </p:spTree>
    <p:extLst>
      <p:ext uri="{BB962C8B-B14F-4D97-AF65-F5344CB8AC3E}">
        <p14:creationId xmlns:p14="http://schemas.microsoft.com/office/powerpoint/2010/main" val="3828213976"/>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60295E15-4D17-4F43-AB0D-10BACA4B1343}" type="datetimeFigureOut">
              <a:rPr lang="en-US"/>
              <a:pPr/>
              <a:t>1/11/2014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602AF7D-6690-4DC3-B554-1781B4C9E2A1}" type="slidenum">
              <a:rPr lang="en-US"/>
              <a:pPr/>
              <a:t>‹#›</a:t>
            </a:fld>
            <a:endParaRPr lang="en-US"/>
          </a:p>
        </p:txBody>
      </p:sp>
    </p:spTree>
    <p:extLst>
      <p:ext uri="{BB962C8B-B14F-4D97-AF65-F5344CB8AC3E}">
        <p14:creationId xmlns:p14="http://schemas.microsoft.com/office/powerpoint/2010/main" val="1209837830"/>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a:defRPr sz="900">
                <a:solidFill>
                  <a:srgbClr val="919090"/>
                </a:solidFill>
              </a:defRPr>
            </a:lvl1pPr>
          </a:lstStyle>
          <a:p>
            <a:fld id="{CB299302-1B57-40CC-841C-6A08FB4B3D84}" type="datetimeFigureOut">
              <a:rPr lang="en-US"/>
              <a:pPr/>
              <a:t>1/11/2014</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9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919090"/>
                </a:solidFill>
              </a:defRPr>
            </a:lvl1pPr>
          </a:lstStyle>
          <a:p>
            <a:fld id="{4D8F419C-29B3-48AE-8C1E-E24400031A6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ransition spd="med">
    <p:fade/>
  </p:transition>
  <p:timing>
    <p:tnLst>
      <p:par>
        <p:cTn id="1" dur="indefinite" restart="never" nodeType="tmRoot"/>
      </p:par>
    </p:tnLst>
  </p:timing>
  <p:txStyles>
    <p:titleStyle>
      <a:lvl1pPr algn="l" defTabSz="685800" rtl="0" fontAlgn="base">
        <a:lnSpc>
          <a:spcPct val="90000"/>
        </a:lnSpc>
        <a:spcBef>
          <a:spcPct val="0"/>
        </a:spcBef>
        <a:spcAft>
          <a:spcPct val="0"/>
        </a:spcAft>
        <a:defRPr sz="3300" kern="1200">
          <a:solidFill>
            <a:schemeClr val="tx1"/>
          </a:solidFill>
          <a:latin typeface="+mj-lt"/>
          <a:ea typeface="MS PGothic" panose="020B0600070205080204" pitchFamily="34" charset="-128"/>
          <a:cs typeface="+mj-cs"/>
        </a:defRPr>
      </a:lvl1pPr>
      <a:lvl2pPr algn="l" defTabSz="685800" rtl="0" fontAlgn="base">
        <a:lnSpc>
          <a:spcPct val="90000"/>
        </a:lnSpc>
        <a:spcBef>
          <a:spcPct val="0"/>
        </a:spcBef>
        <a:spcAft>
          <a:spcPct val="0"/>
        </a:spcAft>
        <a:defRPr sz="3300">
          <a:solidFill>
            <a:schemeClr val="tx1"/>
          </a:solidFill>
          <a:latin typeface="Franklin Gothic Medium" panose="020B0603020102020204" pitchFamily="34" charset="0"/>
          <a:ea typeface="MS PGothic" panose="020B0600070205080204" pitchFamily="34" charset="-128"/>
        </a:defRPr>
      </a:lvl2pPr>
      <a:lvl3pPr algn="l" defTabSz="685800" rtl="0" fontAlgn="base">
        <a:lnSpc>
          <a:spcPct val="90000"/>
        </a:lnSpc>
        <a:spcBef>
          <a:spcPct val="0"/>
        </a:spcBef>
        <a:spcAft>
          <a:spcPct val="0"/>
        </a:spcAft>
        <a:defRPr sz="3300">
          <a:solidFill>
            <a:schemeClr val="tx1"/>
          </a:solidFill>
          <a:latin typeface="Franklin Gothic Medium" panose="020B0603020102020204" pitchFamily="34" charset="0"/>
          <a:ea typeface="MS PGothic" panose="020B0600070205080204" pitchFamily="34" charset="-128"/>
        </a:defRPr>
      </a:lvl3pPr>
      <a:lvl4pPr algn="l" defTabSz="685800" rtl="0" fontAlgn="base">
        <a:lnSpc>
          <a:spcPct val="90000"/>
        </a:lnSpc>
        <a:spcBef>
          <a:spcPct val="0"/>
        </a:spcBef>
        <a:spcAft>
          <a:spcPct val="0"/>
        </a:spcAft>
        <a:defRPr sz="3300">
          <a:solidFill>
            <a:schemeClr val="tx1"/>
          </a:solidFill>
          <a:latin typeface="Franklin Gothic Medium" panose="020B0603020102020204" pitchFamily="34" charset="0"/>
          <a:ea typeface="MS PGothic" panose="020B0600070205080204" pitchFamily="34" charset="-128"/>
        </a:defRPr>
      </a:lvl4pPr>
      <a:lvl5pPr algn="l" defTabSz="685800" rtl="0" fontAlgn="base">
        <a:lnSpc>
          <a:spcPct val="90000"/>
        </a:lnSpc>
        <a:spcBef>
          <a:spcPct val="0"/>
        </a:spcBef>
        <a:spcAft>
          <a:spcPct val="0"/>
        </a:spcAft>
        <a:defRPr sz="3300">
          <a:solidFill>
            <a:schemeClr val="tx1"/>
          </a:solidFill>
          <a:latin typeface="Franklin Gothic Medium" panose="020B0603020102020204" pitchFamily="34" charset="0"/>
          <a:ea typeface="MS PGothic" panose="020B0600070205080204" pitchFamily="34" charset="-128"/>
        </a:defRPr>
      </a:lvl5pPr>
      <a:lvl6pPr marL="457200" algn="l" defTabSz="685800" rtl="0" fontAlgn="base">
        <a:lnSpc>
          <a:spcPct val="90000"/>
        </a:lnSpc>
        <a:spcBef>
          <a:spcPct val="0"/>
        </a:spcBef>
        <a:spcAft>
          <a:spcPct val="0"/>
        </a:spcAft>
        <a:defRPr sz="3300">
          <a:solidFill>
            <a:schemeClr val="tx1"/>
          </a:solidFill>
          <a:latin typeface="Franklin Gothic Medium" panose="020B0603020102020204" pitchFamily="34" charset="0"/>
          <a:ea typeface="MS PGothic" panose="020B0600070205080204" pitchFamily="34" charset="-128"/>
        </a:defRPr>
      </a:lvl6pPr>
      <a:lvl7pPr marL="914400" algn="l" defTabSz="685800" rtl="0" fontAlgn="base">
        <a:lnSpc>
          <a:spcPct val="90000"/>
        </a:lnSpc>
        <a:spcBef>
          <a:spcPct val="0"/>
        </a:spcBef>
        <a:spcAft>
          <a:spcPct val="0"/>
        </a:spcAft>
        <a:defRPr sz="3300">
          <a:solidFill>
            <a:schemeClr val="tx1"/>
          </a:solidFill>
          <a:latin typeface="Franklin Gothic Medium" panose="020B0603020102020204" pitchFamily="34" charset="0"/>
          <a:ea typeface="MS PGothic" panose="020B0600070205080204" pitchFamily="34" charset="-128"/>
        </a:defRPr>
      </a:lvl7pPr>
      <a:lvl8pPr marL="1371600" algn="l" defTabSz="685800" rtl="0" fontAlgn="base">
        <a:lnSpc>
          <a:spcPct val="90000"/>
        </a:lnSpc>
        <a:spcBef>
          <a:spcPct val="0"/>
        </a:spcBef>
        <a:spcAft>
          <a:spcPct val="0"/>
        </a:spcAft>
        <a:defRPr sz="3300">
          <a:solidFill>
            <a:schemeClr val="tx1"/>
          </a:solidFill>
          <a:latin typeface="Franklin Gothic Medium" panose="020B0603020102020204" pitchFamily="34" charset="0"/>
          <a:ea typeface="MS PGothic" panose="020B0600070205080204" pitchFamily="34" charset="-128"/>
        </a:defRPr>
      </a:lvl8pPr>
      <a:lvl9pPr marL="1828800" algn="l" defTabSz="685800" rtl="0" fontAlgn="base">
        <a:lnSpc>
          <a:spcPct val="90000"/>
        </a:lnSpc>
        <a:spcBef>
          <a:spcPct val="0"/>
        </a:spcBef>
        <a:spcAft>
          <a:spcPct val="0"/>
        </a:spcAft>
        <a:defRPr sz="3300">
          <a:solidFill>
            <a:schemeClr val="tx1"/>
          </a:solidFill>
          <a:latin typeface="Franklin Gothic Medium" panose="020B0603020102020204" pitchFamily="34" charset="0"/>
          <a:ea typeface="MS PGothic" panose="020B0600070205080204" pitchFamily="34" charset="-128"/>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S PGothic" panose="020B0600070205080204" pitchFamily="34" charset="-128"/>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S PGothic" panose="020B0600070205080204" pitchFamily="34" charset="-128"/>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S PGothic" panose="020B0600070205080204" pitchFamily="34" charset="-128"/>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S PGothic" panose="020B0600070205080204" pitchFamily="34" charset="-128"/>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S PGothic" panose="020B0600070205080204"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r>
              <a:rPr lang="en-US" smtClean="0"/>
              <a:t>Youth Leadership: Facilitating Team Building and Communication</a:t>
            </a:r>
          </a:p>
        </p:txBody>
      </p:sp>
      <p:sp>
        <p:nvSpPr>
          <p:cNvPr id="3" name="Subtitle 2"/>
          <p:cNvSpPr>
            <a:spLocks noGrp="1"/>
          </p:cNvSpPr>
          <p:nvPr>
            <p:ph type="subTitle" idx="1"/>
          </p:nvPr>
        </p:nvSpPr>
        <p:spPr>
          <a:xfrm>
            <a:off x="1143000" y="4094163"/>
            <a:ext cx="6858000" cy="1163637"/>
          </a:xfrm>
        </p:spPr>
        <p:txBody>
          <a:bodyPr>
            <a:normAutofit lnSpcReduction="10000"/>
          </a:bodyPr>
          <a:lstStyle/>
          <a:p>
            <a:pPr fontAlgn="auto">
              <a:spcAft>
                <a:spcPts val="0"/>
              </a:spcAft>
              <a:defRPr/>
            </a:pPr>
            <a:r>
              <a:rPr lang="en-US" dirty="0" smtClean="0">
                <a:ea typeface="+mn-ea"/>
              </a:rPr>
              <a:t>Pastor Rick Alvarez</a:t>
            </a:r>
          </a:p>
          <a:p>
            <a:pPr fontAlgn="auto">
              <a:spcAft>
                <a:spcPts val="0"/>
              </a:spcAft>
              <a:defRPr/>
            </a:pPr>
            <a:r>
              <a:rPr lang="en-US" dirty="0" smtClean="0">
                <a:ea typeface="+mn-ea"/>
              </a:rPr>
              <a:t>Oasis Apostolic Church </a:t>
            </a:r>
          </a:p>
          <a:p>
            <a:pPr fontAlgn="auto">
              <a:spcAft>
                <a:spcPts val="0"/>
              </a:spcAft>
              <a:defRPr/>
            </a:pPr>
            <a:r>
              <a:rPr lang="en-US" dirty="0" smtClean="0">
                <a:ea typeface="+mn-ea"/>
              </a:rPr>
              <a:t>rickalvarez76@gmail.com</a:t>
            </a:r>
            <a:endParaRPr lang="en-US" dirty="0">
              <a:ea typeface="+mn-ea"/>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3"/>
          <p:cNvSpPr>
            <a:spLocks noGrp="1"/>
          </p:cNvSpPr>
          <p:nvPr>
            <p:ph type="title"/>
          </p:nvPr>
        </p:nvSpPr>
        <p:spPr/>
        <p:txBody>
          <a:bodyPr/>
          <a:lstStyle/>
          <a:p>
            <a:r>
              <a:rPr lang="en-US" smtClean="0"/>
              <a:t>Open Communication </a:t>
            </a:r>
          </a:p>
        </p:txBody>
      </p:sp>
      <p:graphicFrame>
        <p:nvGraphicFramePr>
          <p:cNvPr id="2" name="Content Placeholder 1"/>
          <p:cNvGraphicFramePr>
            <a:graphicFrameLocks noGrp="1"/>
          </p:cNvGraphicFramePr>
          <p:nvPr>
            <p:ph idx="1"/>
          </p:nvPr>
        </p:nvGraphicFramePr>
        <p:xfrm>
          <a:off x="225521" y="1531254"/>
          <a:ext cx="8498593" cy="52347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r>
              <a:rPr lang="en-US" smtClean="0"/>
              <a:t>Assumption for Spiritual Foundation</a:t>
            </a:r>
          </a:p>
        </p:txBody>
      </p:sp>
      <p:sp>
        <p:nvSpPr>
          <p:cNvPr id="3" name="Content Placeholder 2"/>
          <p:cNvSpPr>
            <a:spLocks noGrp="1"/>
          </p:cNvSpPr>
          <p:nvPr>
            <p:ph idx="1"/>
          </p:nvPr>
        </p:nvSpPr>
        <p:spPr/>
        <p:txBody>
          <a:bodyPr wrap="square" numCol="1" anchor="t" anchorCtr="0" compatLnSpc="1">
            <a:prstTxWarp prst="textNoShape">
              <a:avLst/>
            </a:prstTxWarp>
          </a:bodyPr>
          <a:lstStyle/>
          <a:p>
            <a:pPr marL="514350" indent="-514350">
              <a:lnSpc>
                <a:spcPct val="80000"/>
              </a:lnSpc>
              <a:buFont typeface="Franklin Gothic Medium" panose="020B0603020102020204" pitchFamily="34" charset="0"/>
              <a:buAutoNum type="arabicParenR"/>
            </a:pPr>
            <a:r>
              <a:rPr lang="en-US" sz="3200" smtClean="0"/>
              <a:t>Fasting – Prayer – Worship – Word</a:t>
            </a:r>
          </a:p>
          <a:p>
            <a:pPr marL="514350" indent="-514350">
              <a:lnSpc>
                <a:spcPct val="80000"/>
              </a:lnSpc>
              <a:buFont typeface="Franklin Gothic Medium" panose="020B0603020102020204" pitchFamily="34" charset="0"/>
              <a:buAutoNum type="arabicParenR"/>
            </a:pPr>
            <a:r>
              <a:rPr lang="en-US" sz="3200" smtClean="0"/>
              <a:t>Traditional</a:t>
            </a:r>
          </a:p>
          <a:p>
            <a:pPr lvl="3">
              <a:lnSpc>
                <a:spcPct val="80000"/>
              </a:lnSpc>
            </a:pPr>
            <a:r>
              <a:rPr lang="en-US" sz="3000" smtClean="0"/>
              <a:t>Youth services</a:t>
            </a:r>
          </a:p>
          <a:p>
            <a:pPr lvl="3">
              <a:lnSpc>
                <a:spcPct val="80000"/>
              </a:lnSpc>
            </a:pPr>
            <a:r>
              <a:rPr lang="en-US" sz="3000" smtClean="0"/>
              <a:t>Prayer night</a:t>
            </a:r>
          </a:p>
          <a:p>
            <a:pPr lvl="3">
              <a:lnSpc>
                <a:spcPct val="80000"/>
              </a:lnSpc>
            </a:pPr>
            <a:r>
              <a:rPr lang="en-US" sz="3000" smtClean="0"/>
              <a:t>Bible study Group</a:t>
            </a:r>
          </a:p>
          <a:p>
            <a:pPr marL="514350" indent="-514350">
              <a:lnSpc>
                <a:spcPct val="80000"/>
              </a:lnSpc>
              <a:buFont typeface="Franklin Gothic Medium" panose="020B0603020102020204" pitchFamily="34" charset="0"/>
              <a:buAutoNum type="arabicParenR"/>
            </a:pPr>
            <a:r>
              <a:rPr lang="en-US" sz="3200" smtClean="0"/>
              <a:t>Contemporary</a:t>
            </a:r>
          </a:p>
          <a:p>
            <a:pPr lvl="3">
              <a:lnSpc>
                <a:spcPct val="80000"/>
              </a:lnSpc>
            </a:pPr>
            <a:r>
              <a:rPr lang="en-US" sz="3000" smtClean="0"/>
              <a:t>Youth cell groups</a:t>
            </a:r>
          </a:p>
          <a:p>
            <a:pPr lvl="3">
              <a:lnSpc>
                <a:spcPct val="80000"/>
              </a:lnSpc>
            </a:pPr>
            <a:r>
              <a:rPr lang="en-US" sz="3000" smtClean="0"/>
              <a:t>Youth nights</a:t>
            </a:r>
          </a:p>
          <a:p>
            <a:pPr lvl="3">
              <a:lnSpc>
                <a:spcPct val="80000"/>
              </a:lnSpc>
            </a:pPr>
            <a:r>
              <a:rPr lang="en-US" sz="3000" smtClean="0"/>
              <a:t>Lock-ins</a:t>
            </a:r>
          </a:p>
          <a:p>
            <a:pPr marL="514350" indent="-514350">
              <a:lnSpc>
                <a:spcPct val="80000"/>
              </a:lnSpc>
            </a:pPr>
            <a:endParaRPr lang="en-US" smtClean="0"/>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eamwork funny.mp4">
            <a:hlinkClick r:id="" action="ppaction://media"/>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08000" y="198438"/>
            <a:ext cx="8358188" cy="6269037"/>
          </a:xfrm>
        </p:spPr>
      </p:pic>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solidFill>
                  <a:srgbClr val="FFFFFF"/>
                </a:solidFill>
                <a:effectLst>
                  <a:outerShdw blurRad="38100" dist="38100" dir="2700000" algn="tl">
                    <a:srgbClr val="C0C0C0"/>
                  </a:outerShdw>
                </a:effectLst>
              </a:rPr>
              <a:t>Share Out Reflection</a:t>
            </a:r>
          </a:p>
        </p:txBody>
      </p:sp>
      <p:sp>
        <p:nvSpPr>
          <p:cNvPr id="4" name="Content Placeholder 3"/>
          <p:cNvSpPr>
            <a:spLocks noGrp="1"/>
          </p:cNvSpPr>
          <p:nvPr>
            <p:ph idx="1"/>
          </p:nvPr>
        </p:nvSpPr>
        <p:spPr/>
        <p:txBody>
          <a:bodyPr/>
          <a:lstStyle/>
          <a:p>
            <a:pPr marL="0" indent="0" fontAlgn="auto">
              <a:spcAft>
                <a:spcPts val="0"/>
              </a:spcAft>
              <a:buFont typeface="Arial" panose="020B0604020202020204" pitchFamily="34" charset="0"/>
              <a:buNone/>
              <a:defRPr/>
            </a:pPr>
            <a:r>
              <a:rPr lang="en-US" sz="2800" u="sng" dirty="0" smtClean="0">
                <a:ea typeface="+mn-ea"/>
                <a:cs typeface="Baskerville"/>
              </a:rPr>
              <a:t>Reflection Activity</a:t>
            </a:r>
            <a:endParaRPr lang="en-US" sz="1800" u="sng" dirty="0" smtClean="0">
              <a:ea typeface="+mn-ea"/>
              <a:cs typeface="Baskerville"/>
            </a:endParaRPr>
          </a:p>
          <a:p>
            <a:pPr fontAlgn="auto">
              <a:spcAft>
                <a:spcPts val="0"/>
              </a:spcAft>
              <a:defRPr/>
            </a:pPr>
            <a:r>
              <a:rPr lang="en-US" sz="2800" dirty="0" smtClean="0">
                <a:ea typeface="+mn-ea"/>
                <a:cs typeface="Baskerville"/>
              </a:rPr>
              <a:t>Verbally share out any thoughts about what the video means</a:t>
            </a:r>
          </a:p>
          <a:p>
            <a:pPr fontAlgn="auto">
              <a:spcAft>
                <a:spcPts val="0"/>
              </a:spcAft>
              <a:defRPr/>
            </a:pPr>
            <a:r>
              <a:rPr lang="en-US" sz="2800" dirty="0" smtClean="0">
                <a:ea typeface="+mn-ea"/>
                <a:cs typeface="Baskerville"/>
              </a:rPr>
              <a:t>Write </a:t>
            </a:r>
            <a:r>
              <a:rPr lang="en-US" sz="2800" dirty="0">
                <a:ea typeface="+mn-ea"/>
                <a:cs typeface="Baskerville"/>
              </a:rPr>
              <a:t>down any ideas derived from it</a:t>
            </a:r>
            <a:r>
              <a:rPr lang="en-US" sz="2800" dirty="0" smtClean="0">
                <a:ea typeface="+mn-ea"/>
                <a:cs typeface="Baskerville"/>
              </a:rPr>
              <a:t>.</a:t>
            </a:r>
            <a:endParaRPr lang="en-US" sz="2800" dirty="0">
              <a:ea typeface="+mn-ea"/>
              <a:cs typeface="Baskerville"/>
            </a:endParaRPr>
          </a:p>
        </p:txBody>
      </p:sp>
      <p:pic>
        <p:nvPicPr>
          <p:cNvPr id="15363" name="Picture 2" descr="depositphotos_21156663-Pengui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37250" y="3660775"/>
            <a:ext cx="2713038" cy="271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Diversity is a Good Thing</a:t>
            </a:r>
          </a:p>
        </p:txBody>
      </p:sp>
      <p:sp>
        <p:nvSpPr>
          <p:cNvPr id="3" name="Content Placeholder 2"/>
          <p:cNvSpPr>
            <a:spLocks noGrp="1"/>
          </p:cNvSpPr>
          <p:nvPr>
            <p:ph idx="1"/>
          </p:nvPr>
        </p:nvSpPr>
        <p:spPr/>
        <p:txBody>
          <a:bodyPr/>
          <a:lstStyle/>
          <a:p>
            <a:pPr marL="514350" indent="-514350" fontAlgn="auto">
              <a:spcAft>
                <a:spcPts val="0"/>
              </a:spcAft>
              <a:buFont typeface="+mj-lt"/>
              <a:buAutoNum type="arabicParenR"/>
              <a:defRPr/>
            </a:pPr>
            <a:r>
              <a:rPr lang="en-US" sz="3600" dirty="0" smtClean="0">
                <a:ea typeface="+mn-ea"/>
              </a:rPr>
              <a:t>Diversity</a:t>
            </a:r>
          </a:p>
          <a:p>
            <a:pPr lvl="3" fontAlgn="auto">
              <a:spcAft>
                <a:spcPts val="0"/>
              </a:spcAft>
              <a:defRPr/>
            </a:pPr>
            <a:r>
              <a:rPr lang="en-US" sz="3150" dirty="0" smtClean="0">
                <a:ea typeface="+mn-ea"/>
              </a:rPr>
              <a:t>1 Corinthians 12:12-27</a:t>
            </a:r>
          </a:p>
          <a:p>
            <a:pPr marL="514350" indent="-514350" fontAlgn="auto">
              <a:spcAft>
                <a:spcPts val="0"/>
              </a:spcAft>
              <a:buFont typeface="+mj-lt"/>
              <a:buAutoNum type="arabicParenR"/>
              <a:defRPr/>
            </a:pPr>
            <a:r>
              <a:rPr lang="en-US" sz="3600" dirty="0" smtClean="0">
                <a:ea typeface="+mn-ea"/>
              </a:rPr>
              <a:t>Unity </a:t>
            </a:r>
          </a:p>
          <a:p>
            <a:pPr lvl="3" fontAlgn="auto">
              <a:spcAft>
                <a:spcPts val="0"/>
              </a:spcAft>
              <a:defRPr/>
            </a:pPr>
            <a:r>
              <a:rPr lang="en-US" sz="3150" dirty="0" smtClean="0">
                <a:ea typeface="+mn-ea"/>
              </a:rPr>
              <a:t>Ephesians 4:3</a:t>
            </a:r>
          </a:p>
          <a:p>
            <a:pPr marL="514350" indent="-514350" fontAlgn="auto">
              <a:spcAft>
                <a:spcPts val="0"/>
              </a:spcAft>
              <a:buFont typeface="+mj-lt"/>
              <a:buAutoNum type="arabicParenR"/>
              <a:defRPr/>
            </a:pPr>
            <a:r>
              <a:rPr lang="en-US" sz="3600" dirty="0" smtClean="0">
                <a:ea typeface="+mn-ea"/>
              </a:rPr>
              <a:t>Faith into Action</a:t>
            </a:r>
          </a:p>
          <a:p>
            <a:pPr lvl="3" fontAlgn="auto">
              <a:spcAft>
                <a:spcPts val="0"/>
              </a:spcAft>
              <a:defRPr/>
            </a:pPr>
            <a:r>
              <a:rPr lang="en-US" sz="3150" dirty="0" smtClean="0">
                <a:ea typeface="+mn-ea"/>
              </a:rPr>
              <a:t>James 2:14-26</a:t>
            </a:r>
            <a:endParaRPr lang="en-US" sz="3150" dirty="0">
              <a:ea typeface="+mn-ea"/>
            </a:endParaRP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mtClean="0"/>
              <a:t>Being a Facilitator of Leadership</a:t>
            </a:r>
          </a:p>
        </p:txBody>
      </p:sp>
      <p:sp>
        <p:nvSpPr>
          <p:cNvPr id="3" name="Content Placeholder 2"/>
          <p:cNvSpPr>
            <a:spLocks noGrp="1"/>
          </p:cNvSpPr>
          <p:nvPr>
            <p:ph idx="1"/>
          </p:nvPr>
        </p:nvSpPr>
        <p:spPr/>
        <p:txBody>
          <a:bodyPr/>
          <a:lstStyle/>
          <a:p>
            <a:pPr marL="457200" indent="-457200" fontAlgn="auto">
              <a:spcAft>
                <a:spcPts val="0"/>
              </a:spcAft>
              <a:buFont typeface="+mj-lt"/>
              <a:buAutoNum type="arabicParenR"/>
              <a:defRPr/>
            </a:pPr>
            <a:r>
              <a:rPr lang="en-US" sz="3600" dirty="0" smtClean="0">
                <a:ea typeface="+mn-ea"/>
              </a:rPr>
              <a:t>Set Parameters</a:t>
            </a:r>
          </a:p>
          <a:p>
            <a:pPr lvl="3" fontAlgn="auto">
              <a:spcAft>
                <a:spcPts val="0"/>
              </a:spcAft>
              <a:defRPr/>
            </a:pPr>
            <a:r>
              <a:rPr lang="en-US" sz="3150" dirty="0" smtClean="0">
                <a:ea typeface="+mn-ea"/>
              </a:rPr>
              <a:t>Ground rules</a:t>
            </a:r>
          </a:p>
          <a:p>
            <a:pPr marL="457200" indent="-457200" fontAlgn="auto">
              <a:spcAft>
                <a:spcPts val="0"/>
              </a:spcAft>
              <a:buFont typeface="+mj-lt"/>
              <a:buAutoNum type="arabicParenR"/>
              <a:defRPr/>
            </a:pPr>
            <a:r>
              <a:rPr lang="en-US" sz="3600" dirty="0" smtClean="0">
                <a:ea typeface="+mn-ea"/>
              </a:rPr>
              <a:t>Guide the Leaders</a:t>
            </a:r>
          </a:p>
          <a:p>
            <a:pPr lvl="3" fontAlgn="auto">
              <a:spcAft>
                <a:spcPts val="0"/>
              </a:spcAft>
              <a:defRPr/>
            </a:pPr>
            <a:r>
              <a:rPr lang="en-US" sz="3150" dirty="0" smtClean="0">
                <a:ea typeface="+mn-ea"/>
              </a:rPr>
              <a:t>Teaching and Training </a:t>
            </a:r>
          </a:p>
          <a:p>
            <a:pPr marL="457200" indent="-457200" fontAlgn="auto">
              <a:spcAft>
                <a:spcPts val="0"/>
              </a:spcAft>
              <a:buFont typeface="+mj-lt"/>
              <a:buAutoNum type="arabicParenR"/>
              <a:defRPr/>
            </a:pPr>
            <a:r>
              <a:rPr lang="en-US" sz="3600" dirty="0" smtClean="0">
                <a:ea typeface="+mn-ea"/>
              </a:rPr>
              <a:t>Supervise</a:t>
            </a:r>
          </a:p>
          <a:p>
            <a:pPr lvl="3" fontAlgn="auto">
              <a:spcAft>
                <a:spcPts val="0"/>
              </a:spcAft>
              <a:defRPr/>
            </a:pPr>
            <a:r>
              <a:rPr lang="en-US" sz="3150" dirty="0" smtClean="0">
                <a:ea typeface="+mn-ea"/>
              </a:rPr>
              <a:t>Observing, Coaching and Evaluating</a:t>
            </a:r>
            <a:endParaRPr lang="en-US" sz="3150" dirty="0">
              <a:ea typeface="+mn-ea"/>
            </a:endParaRPr>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Cooperative Learning Strategy</a:t>
            </a:r>
          </a:p>
        </p:txBody>
      </p:sp>
      <p:sp>
        <p:nvSpPr>
          <p:cNvPr id="3" name="Content Placeholder 2"/>
          <p:cNvSpPr>
            <a:spLocks noGrp="1"/>
          </p:cNvSpPr>
          <p:nvPr>
            <p:ph idx="1"/>
          </p:nvPr>
        </p:nvSpPr>
        <p:spPr/>
        <p:txBody>
          <a:bodyPr wrap="square" numCol="1" anchor="t" anchorCtr="0" compatLnSpc="1">
            <a:prstTxWarp prst="textNoShape">
              <a:avLst/>
            </a:prstTxWarp>
          </a:bodyPr>
          <a:lstStyle/>
          <a:p>
            <a:pPr marL="0" indent="0">
              <a:lnSpc>
                <a:spcPct val="80000"/>
              </a:lnSpc>
              <a:buFont typeface="Arial" panose="020B0604020202020204" pitchFamily="34" charset="0"/>
              <a:buNone/>
            </a:pPr>
            <a:r>
              <a:rPr lang="en-US" sz="3300" b="1" u="sng" smtClean="0"/>
              <a:t>Read-Pair-Share</a:t>
            </a:r>
            <a:r>
              <a:rPr lang="en-US" sz="3300" b="1" smtClean="0"/>
              <a:t>: </a:t>
            </a:r>
          </a:p>
          <a:p>
            <a:pPr marL="0" indent="0">
              <a:lnSpc>
                <a:spcPct val="80000"/>
              </a:lnSpc>
              <a:buFont typeface="Arial" panose="020B0604020202020204" pitchFamily="34" charset="0"/>
              <a:buNone/>
            </a:pPr>
            <a:r>
              <a:rPr lang="en-US" sz="2800" smtClean="0"/>
              <a:t>Individually read the handout about Cooperative Learning.  Take notes while reading. Then with your partner discuss what you read and answer the following prompts together:</a:t>
            </a:r>
          </a:p>
          <a:p>
            <a:pPr marL="0" indent="0">
              <a:lnSpc>
                <a:spcPct val="80000"/>
              </a:lnSpc>
              <a:buFont typeface="Arial" panose="020B0604020202020204" pitchFamily="34" charset="0"/>
              <a:buNone/>
            </a:pPr>
            <a:r>
              <a:rPr lang="en-US" sz="3000" smtClean="0">
                <a:latin typeface="Baskerville" charset="0"/>
              </a:rPr>
              <a:t>  </a:t>
            </a:r>
            <a:endParaRPr lang="en-US" sz="3000" smtClean="0"/>
          </a:p>
          <a:p>
            <a:pPr marL="685800" lvl="1" indent="-342900">
              <a:lnSpc>
                <a:spcPct val="80000"/>
              </a:lnSpc>
              <a:buFont typeface="Franklin Gothic Medium" panose="020B0603020102020204" pitchFamily="34" charset="0"/>
              <a:buAutoNum type="arabicParenR"/>
            </a:pPr>
            <a:r>
              <a:rPr lang="en-US" sz="2600" smtClean="0"/>
              <a:t>Answer the prompt in 15 words or less –What is Cooperative Learning?</a:t>
            </a:r>
          </a:p>
          <a:p>
            <a:pPr marL="685800" lvl="1" indent="-342900">
              <a:lnSpc>
                <a:spcPct val="80000"/>
              </a:lnSpc>
              <a:buFont typeface="Franklin Gothic Medium" panose="020B0603020102020204" pitchFamily="34" charset="0"/>
              <a:buAutoNum type="arabicParenR"/>
            </a:pPr>
            <a:r>
              <a:rPr lang="en-US" sz="2600" smtClean="0"/>
              <a:t>Of the 5 basic elements listed, which would be the most helpful in order to build unity in your youth group?</a:t>
            </a: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t>Cooperative Group Activity</a:t>
            </a:r>
          </a:p>
        </p:txBody>
      </p:sp>
      <p:sp>
        <p:nvSpPr>
          <p:cNvPr id="3" name="Content Placeholder 2"/>
          <p:cNvSpPr>
            <a:spLocks noGrp="1"/>
          </p:cNvSpPr>
          <p:nvPr>
            <p:ph idx="1"/>
          </p:nvPr>
        </p:nvSpPr>
        <p:spPr>
          <a:xfrm>
            <a:off x="263525" y="1762125"/>
            <a:ext cx="8488363" cy="4954588"/>
          </a:xfrm>
        </p:spPr>
        <p:txBody>
          <a:bodyPr>
            <a:normAutofit fontScale="32500" lnSpcReduction="20000"/>
          </a:bodyPr>
          <a:lstStyle/>
          <a:p>
            <a:pPr fontAlgn="auto">
              <a:spcAft>
                <a:spcPts val="0"/>
              </a:spcAft>
              <a:buFont typeface="Arial" panose="020B0604020202020204" pitchFamily="34" charset="0"/>
              <a:buNone/>
              <a:defRPr/>
            </a:pPr>
            <a:r>
              <a:rPr lang="en-US" sz="8600" b="1" dirty="0" smtClean="0">
                <a:ea typeface="+mn-ea"/>
                <a:cs typeface="Baskerville"/>
              </a:rPr>
              <a:t>  Each person in the group will use their Group Role in order to come to a consensus while completing the following tasks: (5 minutes each task)</a:t>
            </a:r>
          </a:p>
          <a:p>
            <a:pPr fontAlgn="auto">
              <a:spcAft>
                <a:spcPts val="0"/>
              </a:spcAft>
              <a:buFont typeface="Arial" panose="020B0604020202020204" pitchFamily="34" charset="0"/>
              <a:buNone/>
              <a:defRPr/>
            </a:pPr>
            <a:endParaRPr lang="en-US" sz="8600" b="1" dirty="0">
              <a:ea typeface="+mn-ea"/>
              <a:cs typeface="Baskerville"/>
            </a:endParaRPr>
          </a:p>
          <a:p>
            <a:pPr marL="457200" indent="-457200" fontAlgn="auto">
              <a:spcAft>
                <a:spcPts val="0"/>
              </a:spcAft>
              <a:buFont typeface="+mj-lt"/>
              <a:buAutoNum type="arabicParenR"/>
              <a:defRPr/>
            </a:pPr>
            <a:r>
              <a:rPr lang="en-US" sz="8600" dirty="0">
                <a:ea typeface="+mn-ea"/>
              </a:rPr>
              <a:t>M</a:t>
            </a:r>
            <a:r>
              <a:rPr lang="en-US" sz="8600" dirty="0" smtClean="0">
                <a:ea typeface="+mn-ea"/>
              </a:rPr>
              <a:t>ake a list of parameters (ground rules) that you feel would be appropriate for your local youth group.</a:t>
            </a:r>
          </a:p>
          <a:p>
            <a:pPr marL="457200" indent="-457200" fontAlgn="auto">
              <a:spcAft>
                <a:spcPts val="0"/>
              </a:spcAft>
              <a:buFont typeface="+mj-lt"/>
              <a:buAutoNum type="arabicParenR"/>
              <a:defRPr/>
            </a:pPr>
            <a:r>
              <a:rPr lang="en-US" sz="8600" dirty="0" smtClean="0">
                <a:ea typeface="+mn-ea"/>
              </a:rPr>
              <a:t>Make a list of types of conferences and/or trainings that you should offer to your local youth group. </a:t>
            </a:r>
          </a:p>
          <a:p>
            <a:pPr marL="457200" indent="-457200" fontAlgn="auto">
              <a:spcAft>
                <a:spcPts val="0"/>
              </a:spcAft>
              <a:buFont typeface="+mj-lt"/>
              <a:buAutoNum type="arabicParenR"/>
              <a:defRPr/>
            </a:pPr>
            <a:r>
              <a:rPr lang="en-US" sz="8600" dirty="0" smtClean="0">
                <a:ea typeface="+mn-ea"/>
              </a:rPr>
              <a:t>Make a list of ways in which you can observe, coach and evaluate the progress and leadership of your local youth group. </a:t>
            </a:r>
          </a:p>
          <a:p>
            <a:pPr marL="0" indent="0" fontAlgn="auto">
              <a:spcAft>
                <a:spcPts val="0"/>
              </a:spcAft>
              <a:buFont typeface="Arial" panose="020B0604020202020204" pitchFamily="34" charset="0"/>
              <a:buNone/>
              <a:defRPr/>
            </a:pPr>
            <a:endParaRPr lang="en-US" sz="8600" dirty="0">
              <a:ea typeface="+mn-ea"/>
              <a:cs typeface="Baskerville"/>
            </a:endParaRPr>
          </a:p>
          <a:p>
            <a:pPr marL="0" indent="0" algn="ctr" fontAlgn="auto">
              <a:spcAft>
                <a:spcPts val="0"/>
              </a:spcAft>
              <a:buFont typeface="Arial" panose="020B0604020202020204" pitchFamily="34" charset="0"/>
              <a:buNone/>
              <a:defRPr/>
            </a:pPr>
            <a:r>
              <a:rPr lang="en-US" sz="8600" dirty="0" smtClean="0">
                <a:ea typeface="+mn-ea"/>
                <a:cs typeface="Baskerville"/>
              </a:rPr>
              <a:t>***Take </a:t>
            </a:r>
            <a:r>
              <a:rPr lang="en-US" sz="8600" dirty="0">
                <a:ea typeface="+mn-ea"/>
                <a:cs typeface="Baskerville"/>
              </a:rPr>
              <a:t>notes in your </a:t>
            </a:r>
            <a:r>
              <a:rPr lang="en-US" sz="8600" dirty="0" smtClean="0">
                <a:ea typeface="+mn-ea"/>
                <a:cs typeface="Baskerville"/>
              </a:rPr>
              <a:t>binder***</a:t>
            </a:r>
            <a:endParaRPr lang="en-US" sz="8600" dirty="0">
              <a:ea typeface="+mn-ea"/>
              <a:cs typeface="Baskerville"/>
            </a:endParaRPr>
          </a:p>
          <a:p>
            <a:pPr fontAlgn="auto">
              <a:spcAft>
                <a:spcPts val="0"/>
              </a:spcAft>
              <a:defRPr/>
            </a:pPr>
            <a:endParaRPr lang="en-US" dirty="0">
              <a:ea typeface="+mn-ea"/>
            </a:endParaRP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Funny video _Team Work loL.mp4">
            <a:hlinkClick r:id="" action="ppaction://media"/>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36563" y="136525"/>
            <a:ext cx="8229600" cy="6172200"/>
          </a:xfrm>
        </p:spPr>
      </p:pic>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t>Team Building</a:t>
            </a:r>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marL="0" indent="0">
              <a:buFont typeface="Arial" panose="020B0604020202020204" pitchFamily="34" charset="0"/>
              <a:buNone/>
            </a:pPr>
            <a:r>
              <a:rPr lang="en-US" sz="3600" smtClean="0"/>
              <a:t>Individually read the handout about Team Building. </a:t>
            </a:r>
          </a:p>
          <a:p>
            <a:pPr lvl="1"/>
            <a:r>
              <a:rPr lang="en-US" sz="3600" smtClean="0"/>
              <a:t>Take notes while reading. </a:t>
            </a:r>
          </a:p>
          <a:p>
            <a:pPr marL="0" indent="0">
              <a:buFont typeface="Arial" panose="020B0604020202020204" pitchFamily="34" charset="0"/>
              <a:buNone/>
            </a:pPr>
            <a:endParaRPr lang="en-US" sz="2700" smtClean="0"/>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smtClean="0">
                <a:solidFill>
                  <a:srgbClr val="FFFFFF"/>
                </a:solidFill>
                <a:effectLst>
                  <a:outerShdw blurRad="38100" dist="38100" dir="2700000" algn="tl">
                    <a:srgbClr val="C0C0C0"/>
                  </a:outerShdw>
                </a:effectLst>
              </a:rPr>
              <a:t>Ice Breaker</a:t>
            </a:r>
          </a:p>
        </p:txBody>
      </p:sp>
      <p:sp>
        <p:nvSpPr>
          <p:cNvPr id="4" name="Content Placeholder 3"/>
          <p:cNvSpPr>
            <a:spLocks noGrp="1"/>
          </p:cNvSpPr>
          <p:nvPr>
            <p:ph idx="1"/>
          </p:nvPr>
        </p:nvSpPr>
        <p:spPr bwMode="auto"/>
        <p:txBody>
          <a:bodyPr wrap="square" numCol="1" anchor="t" anchorCtr="0" compatLnSpc="1">
            <a:prstTxWarp prst="textNoShape">
              <a:avLst/>
            </a:prstTxWarp>
          </a:bodyPr>
          <a:lstStyle/>
          <a:p>
            <a:pPr>
              <a:lnSpc>
                <a:spcPct val="110000"/>
              </a:lnSpc>
            </a:pPr>
            <a:r>
              <a:rPr lang="en-US" smtClean="0"/>
              <a:t>Each table will have an outline of a body at your table</a:t>
            </a:r>
          </a:p>
          <a:p>
            <a:pPr>
              <a:lnSpc>
                <a:spcPct val="110000"/>
              </a:lnSpc>
            </a:pPr>
            <a:r>
              <a:rPr lang="en-US" smtClean="0"/>
              <a:t>Each participant at your table will write one comment per part of the body on their Post-It note and place it on the body when they finish</a:t>
            </a:r>
          </a:p>
          <a:p>
            <a:pPr>
              <a:lnSpc>
                <a:spcPct val="110000"/>
              </a:lnSpc>
            </a:pPr>
            <a:r>
              <a:rPr lang="en-US" smtClean="0"/>
              <a:t>Tape your completed body on the nearest wall</a:t>
            </a:r>
          </a:p>
          <a:p>
            <a:pPr>
              <a:lnSpc>
                <a:spcPct val="110000"/>
              </a:lnSpc>
            </a:pPr>
            <a:r>
              <a:rPr lang="en-US" smtClean="0"/>
              <a:t>After all tables have completed their posts, walk around the room to observe what other tables have posted</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Team Building Activity </a:t>
            </a:r>
          </a:p>
        </p:txBody>
      </p:sp>
      <p:sp>
        <p:nvSpPr>
          <p:cNvPr id="3" name="Content Placeholder 2"/>
          <p:cNvSpPr>
            <a:spLocks noGrp="1"/>
          </p:cNvSpPr>
          <p:nvPr>
            <p:ph idx="1"/>
          </p:nvPr>
        </p:nvSpPr>
        <p:spPr/>
        <p:txBody>
          <a:bodyPr wrap="square" numCol="1" anchor="t" anchorCtr="0" compatLnSpc="1">
            <a:prstTxWarp prst="textNoShape">
              <a:avLst/>
            </a:prstTxWarp>
          </a:bodyPr>
          <a:lstStyle/>
          <a:p>
            <a:pPr marL="0" indent="0" algn="ctr">
              <a:buFont typeface="Arial" panose="020B0604020202020204" pitchFamily="34" charset="0"/>
              <a:buNone/>
            </a:pPr>
            <a:endParaRPr lang="en-US" sz="4000" smtClean="0"/>
          </a:p>
          <a:p>
            <a:pPr marL="0" indent="0" algn="ctr">
              <a:buFont typeface="Arial" panose="020B0604020202020204" pitchFamily="34" charset="0"/>
              <a:buNone/>
            </a:pPr>
            <a:r>
              <a:rPr lang="en-US" sz="8800" smtClean="0"/>
              <a:t>Let</a:t>
            </a:r>
            <a:r>
              <a:rPr lang="en-US" altLang="en-US" sz="8800" smtClean="0"/>
              <a:t>’</a:t>
            </a:r>
            <a:r>
              <a:rPr lang="en-US" sz="8800" smtClean="0"/>
              <a:t>s Play Catch!</a:t>
            </a:r>
          </a:p>
          <a:p>
            <a:pPr marL="342900" lvl="1" indent="0">
              <a:buFont typeface="Arial" panose="020B0604020202020204" pitchFamily="34" charset="0"/>
              <a:buNone/>
            </a:pPr>
            <a:endParaRPr lang="en-US" smtClean="0"/>
          </a:p>
          <a:p>
            <a:pPr marL="342900" lvl="1" indent="0"/>
            <a:endParaRPr lang="en-US" smtClean="0"/>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solidFill>
                  <a:srgbClr val="FFFFFF"/>
                </a:solidFill>
                <a:effectLst>
                  <a:outerShdw blurRad="38100" dist="38100" dir="2700000" algn="tl">
                    <a:srgbClr val="C0C0C0"/>
                  </a:outerShdw>
                </a:effectLst>
              </a:rPr>
              <a:t>Reflection</a:t>
            </a:r>
          </a:p>
        </p:txBody>
      </p:sp>
      <p:sp>
        <p:nvSpPr>
          <p:cNvPr id="4" name="Content Placeholder 3"/>
          <p:cNvSpPr>
            <a:spLocks noGrp="1"/>
          </p:cNvSpPr>
          <p:nvPr>
            <p:ph idx="1"/>
          </p:nvPr>
        </p:nvSpPr>
        <p:spPr bwMode="auto"/>
        <p:txBody>
          <a:bodyPr wrap="square" numCol="1" anchor="t" anchorCtr="0" compatLnSpc="1">
            <a:prstTxWarp prst="textNoShape">
              <a:avLst/>
            </a:prstTxWarp>
          </a:bodyPr>
          <a:lstStyle/>
          <a:p>
            <a:r>
              <a:rPr lang="en-US" sz="3600" smtClean="0"/>
              <a:t>Questions and Answers &amp; Parking Lot</a:t>
            </a:r>
          </a:p>
        </p:txBody>
      </p:sp>
      <p:pic>
        <p:nvPicPr>
          <p:cNvPr id="6" name="Picture 2" descr="http://bumpertobumperblog.files.wordpress.com/2011/01/aaparking20lo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8938" y="2454275"/>
            <a:ext cx="5411787"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5122" name="Content Placeholder 6" descr="Outline-body.png"/>
          <p:cNvPicPr>
            <a:picLocks noGrp="1" noChangeAspect="1"/>
          </p:cNvPicPr>
          <p:nvPr>
            <p:ph idx="1"/>
          </p:nvPr>
        </p:nvPicPr>
        <p:blipFill>
          <a:blip r:embed="rId3">
            <a:extLst>
              <a:ext uri="{28A0092B-C50C-407E-A947-70E740481C1C}">
                <a14:useLocalDpi xmlns:a14="http://schemas.microsoft.com/office/drawing/2010/main" val="0"/>
              </a:ext>
            </a:extLst>
          </a:blip>
          <a:srcRect l="3004" t="989" r="1814"/>
          <a:stretch>
            <a:fillRect/>
          </a:stretch>
        </p:blipFill>
        <p:spPr bwMode="auto">
          <a:xfrm>
            <a:off x="2936875" y="936625"/>
            <a:ext cx="3159125" cy="5921375"/>
          </a:xfrm>
        </p:spPr>
      </p:pic>
      <p:sp>
        <p:nvSpPr>
          <p:cNvPr id="5123" name="Rectangle 8"/>
          <p:cNvSpPr>
            <a:spLocks noChangeArrowheads="1"/>
          </p:cNvSpPr>
          <p:nvPr/>
        </p:nvSpPr>
        <p:spPr bwMode="auto">
          <a:xfrm>
            <a:off x="2863850" y="303213"/>
            <a:ext cx="34718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ea typeface="MS PGothic" panose="020B0600070205080204" pitchFamily="34" charset="-128"/>
              </a:defRPr>
            </a:lvl1pPr>
            <a:lvl2pPr marL="742950" indent="-285750">
              <a:defRPr>
                <a:solidFill>
                  <a:schemeClr val="tx1"/>
                </a:solidFill>
                <a:latin typeface="Franklin Gothic Book" panose="020B0503020102020204" pitchFamily="34" charset="0"/>
                <a:ea typeface="MS PGothic" panose="020B0600070205080204" pitchFamily="34" charset="-128"/>
              </a:defRPr>
            </a:lvl2pPr>
            <a:lvl3pPr marL="1143000" indent="-228600">
              <a:defRPr>
                <a:solidFill>
                  <a:schemeClr val="tx1"/>
                </a:solidFill>
                <a:latin typeface="Franklin Gothic Book" panose="020B0503020102020204" pitchFamily="34" charset="0"/>
                <a:ea typeface="MS PGothic" panose="020B0600070205080204" pitchFamily="34" charset="-128"/>
              </a:defRPr>
            </a:lvl3pPr>
            <a:lvl4pPr marL="1600200" indent="-228600">
              <a:defRPr>
                <a:solidFill>
                  <a:schemeClr val="tx1"/>
                </a:solidFill>
                <a:latin typeface="Franklin Gothic Book" panose="020B0503020102020204" pitchFamily="34" charset="0"/>
                <a:ea typeface="MS PGothic" panose="020B0600070205080204" pitchFamily="34" charset="-128"/>
              </a:defRPr>
            </a:lvl4pPr>
            <a:lvl5pPr marL="2057400" indent="-228600">
              <a:defRPr>
                <a:solidFill>
                  <a:schemeClr val="tx1"/>
                </a:solidFill>
                <a:latin typeface="Franklin Gothic Book" panose="020B05030201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9pPr>
          </a:lstStyle>
          <a:p>
            <a:pPr algn="ctr"/>
            <a:r>
              <a:rPr lang="en-US" b="1"/>
              <a:t>Head</a:t>
            </a:r>
            <a:r>
              <a:rPr lang="en-US"/>
              <a:t>:  dreams or goals we have (for our community) </a:t>
            </a:r>
          </a:p>
        </p:txBody>
      </p:sp>
      <p:sp>
        <p:nvSpPr>
          <p:cNvPr id="5124" name="Rectangle 10"/>
          <p:cNvSpPr>
            <a:spLocks noChangeArrowheads="1"/>
          </p:cNvSpPr>
          <p:nvPr/>
        </p:nvSpPr>
        <p:spPr bwMode="auto">
          <a:xfrm>
            <a:off x="1065213" y="1284288"/>
            <a:ext cx="30384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Franklin Gothic Book" panose="020B0503020102020204" pitchFamily="34" charset="0"/>
                <a:ea typeface="MS PGothic" panose="020B0600070205080204" pitchFamily="34" charset="-128"/>
              </a:defRPr>
            </a:lvl1pPr>
            <a:lvl2pPr marL="742950" indent="-285750">
              <a:defRPr>
                <a:solidFill>
                  <a:schemeClr val="tx1"/>
                </a:solidFill>
                <a:latin typeface="Franklin Gothic Book" panose="020B0503020102020204" pitchFamily="34" charset="0"/>
                <a:ea typeface="MS PGothic" panose="020B0600070205080204" pitchFamily="34" charset="-128"/>
              </a:defRPr>
            </a:lvl2pPr>
            <a:lvl3pPr marL="1143000" indent="-228600">
              <a:defRPr>
                <a:solidFill>
                  <a:schemeClr val="tx1"/>
                </a:solidFill>
                <a:latin typeface="Franklin Gothic Book" panose="020B0503020102020204" pitchFamily="34" charset="0"/>
                <a:ea typeface="MS PGothic" panose="020B0600070205080204" pitchFamily="34" charset="-128"/>
              </a:defRPr>
            </a:lvl3pPr>
            <a:lvl4pPr marL="1600200" indent="-228600">
              <a:defRPr>
                <a:solidFill>
                  <a:schemeClr val="tx1"/>
                </a:solidFill>
                <a:latin typeface="Franklin Gothic Book" panose="020B0503020102020204" pitchFamily="34" charset="0"/>
                <a:ea typeface="MS PGothic" panose="020B0600070205080204" pitchFamily="34" charset="-128"/>
              </a:defRPr>
            </a:lvl4pPr>
            <a:lvl5pPr marL="2057400" indent="-228600">
              <a:defRPr>
                <a:solidFill>
                  <a:schemeClr val="tx1"/>
                </a:solidFill>
                <a:latin typeface="Franklin Gothic Book" panose="020B05030201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9pPr>
          </a:lstStyle>
          <a:p>
            <a:r>
              <a:rPr lang="en-US" b="1"/>
              <a:t>Ears</a:t>
            </a:r>
            <a:r>
              <a:rPr lang="en-US"/>
              <a:t>: things we like to listen to </a:t>
            </a:r>
          </a:p>
        </p:txBody>
      </p:sp>
      <p:sp>
        <p:nvSpPr>
          <p:cNvPr id="5125" name="Rectangle 11"/>
          <p:cNvSpPr>
            <a:spLocks noChangeArrowheads="1"/>
          </p:cNvSpPr>
          <p:nvPr/>
        </p:nvSpPr>
        <p:spPr bwMode="auto">
          <a:xfrm>
            <a:off x="5097463" y="1271588"/>
            <a:ext cx="3454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ea typeface="MS PGothic" panose="020B0600070205080204" pitchFamily="34" charset="-128"/>
              </a:defRPr>
            </a:lvl1pPr>
            <a:lvl2pPr marL="742950" indent="-285750">
              <a:defRPr>
                <a:solidFill>
                  <a:schemeClr val="tx1"/>
                </a:solidFill>
                <a:latin typeface="Franklin Gothic Book" panose="020B0503020102020204" pitchFamily="34" charset="0"/>
                <a:ea typeface="MS PGothic" panose="020B0600070205080204" pitchFamily="34" charset="-128"/>
              </a:defRPr>
            </a:lvl2pPr>
            <a:lvl3pPr marL="1143000" indent="-228600">
              <a:defRPr>
                <a:solidFill>
                  <a:schemeClr val="tx1"/>
                </a:solidFill>
                <a:latin typeface="Franklin Gothic Book" panose="020B0503020102020204" pitchFamily="34" charset="0"/>
                <a:ea typeface="MS PGothic" panose="020B0600070205080204" pitchFamily="34" charset="-128"/>
              </a:defRPr>
            </a:lvl3pPr>
            <a:lvl4pPr marL="1600200" indent="-228600">
              <a:defRPr>
                <a:solidFill>
                  <a:schemeClr val="tx1"/>
                </a:solidFill>
                <a:latin typeface="Franklin Gothic Book" panose="020B0503020102020204" pitchFamily="34" charset="0"/>
                <a:ea typeface="MS PGothic" panose="020B0600070205080204" pitchFamily="34" charset="-128"/>
              </a:defRPr>
            </a:lvl4pPr>
            <a:lvl5pPr marL="2057400" indent="-228600">
              <a:defRPr>
                <a:solidFill>
                  <a:schemeClr val="tx1"/>
                </a:solidFill>
                <a:latin typeface="Franklin Gothic Book" panose="020B05030201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9pPr>
          </a:lstStyle>
          <a:p>
            <a:r>
              <a:rPr lang="en-US" b="1"/>
              <a:t>Eyes</a:t>
            </a:r>
            <a:r>
              <a:rPr lang="en-US"/>
              <a:t>: How we like other people to see us </a:t>
            </a:r>
          </a:p>
        </p:txBody>
      </p:sp>
      <p:sp>
        <p:nvSpPr>
          <p:cNvPr id="5126" name="Rectangle 12"/>
          <p:cNvSpPr>
            <a:spLocks noChangeArrowheads="1"/>
          </p:cNvSpPr>
          <p:nvPr/>
        </p:nvSpPr>
        <p:spPr bwMode="auto">
          <a:xfrm>
            <a:off x="1530350" y="1784350"/>
            <a:ext cx="28829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ea typeface="MS PGothic" panose="020B0600070205080204" pitchFamily="34" charset="-128"/>
              </a:defRPr>
            </a:lvl1pPr>
            <a:lvl2pPr marL="742950" indent="-285750">
              <a:defRPr>
                <a:solidFill>
                  <a:schemeClr val="tx1"/>
                </a:solidFill>
                <a:latin typeface="Franklin Gothic Book" panose="020B0503020102020204" pitchFamily="34" charset="0"/>
                <a:ea typeface="MS PGothic" panose="020B0600070205080204" pitchFamily="34" charset="-128"/>
              </a:defRPr>
            </a:lvl2pPr>
            <a:lvl3pPr marL="1143000" indent="-228600">
              <a:defRPr>
                <a:solidFill>
                  <a:schemeClr val="tx1"/>
                </a:solidFill>
                <a:latin typeface="Franklin Gothic Book" panose="020B0503020102020204" pitchFamily="34" charset="0"/>
                <a:ea typeface="MS PGothic" panose="020B0600070205080204" pitchFamily="34" charset="-128"/>
              </a:defRPr>
            </a:lvl3pPr>
            <a:lvl4pPr marL="1600200" indent="-228600">
              <a:defRPr>
                <a:solidFill>
                  <a:schemeClr val="tx1"/>
                </a:solidFill>
                <a:latin typeface="Franklin Gothic Book" panose="020B0503020102020204" pitchFamily="34" charset="0"/>
                <a:ea typeface="MS PGothic" panose="020B0600070205080204" pitchFamily="34" charset="-128"/>
              </a:defRPr>
            </a:lvl4pPr>
            <a:lvl5pPr marL="2057400" indent="-228600">
              <a:defRPr>
                <a:solidFill>
                  <a:schemeClr val="tx1"/>
                </a:solidFill>
                <a:latin typeface="Franklin Gothic Book" panose="020B05030201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9pPr>
          </a:lstStyle>
          <a:p>
            <a:r>
              <a:rPr lang="en-US" b="1"/>
              <a:t>Shoulders</a:t>
            </a:r>
            <a:r>
              <a:rPr lang="en-US"/>
              <a:t>: problems we may have to face. </a:t>
            </a:r>
          </a:p>
        </p:txBody>
      </p:sp>
      <p:sp>
        <p:nvSpPr>
          <p:cNvPr id="5127" name="Rectangle 13"/>
          <p:cNvSpPr>
            <a:spLocks noChangeArrowheads="1"/>
          </p:cNvSpPr>
          <p:nvPr/>
        </p:nvSpPr>
        <p:spPr bwMode="auto">
          <a:xfrm>
            <a:off x="338138" y="3511550"/>
            <a:ext cx="2598737"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ea typeface="MS PGothic" panose="020B0600070205080204" pitchFamily="34" charset="-128"/>
              </a:defRPr>
            </a:lvl1pPr>
            <a:lvl2pPr marL="742950" indent="-285750">
              <a:defRPr>
                <a:solidFill>
                  <a:schemeClr val="tx1"/>
                </a:solidFill>
                <a:latin typeface="Franklin Gothic Book" panose="020B0503020102020204" pitchFamily="34" charset="0"/>
                <a:ea typeface="MS PGothic" panose="020B0600070205080204" pitchFamily="34" charset="-128"/>
              </a:defRPr>
            </a:lvl2pPr>
            <a:lvl3pPr marL="1143000" indent="-228600">
              <a:defRPr>
                <a:solidFill>
                  <a:schemeClr val="tx1"/>
                </a:solidFill>
                <a:latin typeface="Franklin Gothic Book" panose="020B0503020102020204" pitchFamily="34" charset="0"/>
                <a:ea typeface="MS PGothic" panose="020B0600070205080204" pitchFamily="34" charset="-128"/>
              </a:defRPr>
            </a:lvl3pPr>
            <a:lvl4pPr marL="1600200" indent="-228600">
              <a:defRPr>
                <a:solidFill>
                  <a:schemeClr val="tx1"/>
                </a:solidFill>
                <a:latin typeface="Franklin Gothic Book" panose="020B0503020102020204" pitchFamily="34" charset="0"/>
                <a:ea typeface="MS PGothic" panose="020B0600070205080204" pitchFamily="34" charset="-128"/>
              </a:defRPr>
            </a:lvl4pPr>
            <a:lvl5pPr marL="2057400" indent="-228600">
              <a:defRPr>
                <a:solidFill>
                  <a:schemeClr val="tx1"/>
                </a:solidFill>
                <a:latin typeface="Franklin Gothic Book" panose="020B05030201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9pPr>
          </a:lstStyle>
          <a:p>
            <a:r>
              <a:rPr lang="en-US" b="1"/>
              <a:t>Hands</a:t>
            </a:r>
            <a:r>
              <a:rPr lang="en-US"/>
              <a:t>:  things we like to make or do (with our hands) </a:t>
            </a:r>
          </a:p>
        </p:txBody>
      </p:sp>
      <p:sp>
        <p:nvSpPr>
          <p:cNvPr id="5128" name="Rectangle 14"/>
          <p:cNvSpPr>
            <a:spLocks noChangeArrowheads="1"/>
          </p:cNvSpPr>
          <p:nvPr/>
        </p:nvSpPr>
        <p:spPr bwMode="auto">
          <a:xfrm>
            <a:off x="6096000" y="3508375"/>
            <a:ext cx="24558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ea typeface="MS PGothic" panose="020B0600070205080204" pitchFamily="34" charset="-128"/>
              </a:defRPr>
            </a:lvl1pPr>
            <a:lvl2pPr marL="742950" indent="-285750">
              <a:defRPr>
                <a:solidFill>
                  <a:schemeClr val="tx1"/>
                </a:solidFill>
                <a:latin typeface="Franklin Gothic Book" panose="020B0503020102020204" pitchFamily="34" charset="0"/>
                <a:ea typeface="MS PGothic" panose="020B0600070205080204" pitchFamily="34" charset="-128"/>
              </a:defRPr>
            </a:lvl2pPr>
            <a:lvl3pPr marL="1143000" indent="-228600">
              <a:defRPr>
                <a:solidFill>
                  <a:schemeClr val="tx1"/>
                </a:solidFill>
                <a:latin typeface="Franklin Gothic Book" panose="020B0503020102020204" pitchFamily="34" charset="0"/>
                <a:ea typeface="MS PGothic" panose="020B0600070205080204" pitchFamily="34" charset="-128"/>
              </a:defRPr>
            </a:lvl3pPr>
            <a:lvl4pPr marL="1600200" indent="-228600">
              <a:defRPr>
                <a:solidFill>
                  <a:schemeClr val="tx1"/>
                </a:solidFill>
                <a:latin typeface="Franklin Gothic Book" panose="020B0503020102020204" pitchFamily="34" charset="0"/>
                <a:ea typeface="MS PGothic" panose="020B0600070205080204" pitchFamily="34" charset="-128"/>
              </a:defRPr>
            </a:lvl4pPr>
            <a:lvl5pPr marL="2057400" indent="-228600">
              <a:defRPr>
                <a:solidFill>
                  <a:schemeClr val="tx1"/>
                </a:solidFill>
                <a:latin typeface="Franklin Gothic Book" panose="020B05030201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9pPr>
          </a:lstStyle>
          <a:p>
            <a:r>
              <a:rPr lang="en-US" b="1"/>
              <a:t>Stomach</a:t>
            </a:r>
            <a:r>
              <a:rPr lang="en-US"/>
              <a:t>: things we like to eat </a:t>
            </a:r>
          </a:p>
        </p:txBody>
      </p:sp>
      <p:sp>
        <p:nvSpPr>
          <p:cNvPr id="5129" name="Rectangle 15"/>
          <p:cNvSpPr>
            <a:spLocks noChangeArrowheads="1"/>
          </p:cNvSpPr>
          <p:nvPr/>
        </p:nvSpPr>
        <p:spPr bwMode="auto">
          <a:xfrm>
            <a:off x="5545138" y="2330450"/>
            <a:ext cx="22828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ea typeface="MS PGothic" panose="020B0600070205080204" pitchFamily="34" charset="-128"/>
              </a:defRPr>
            </a:lvl1pPr>
            <a:lvl2pPr marL="742950" indent="-285750">
              <a:defRPr>
                <a:solidFill>
                  <a:schemeClr val="tx1"/>
                </a:solidFill>
                <a:latin typeface="Franklin Gothic Book" panose="020B0503020102020204" pitchFamily="34" charset="0"/>
                <a:ea typeface="MS PGothic" panose="020B0600070205080204" pitchFamily="34" charset="-128"/>
              </a:defRPr>
            </a:lvl2pPr>
            <a:lvl3pPr marL="1143000" indent="-228600">
              <a:defRPr>
                <a:solidFill>
                  <a:schemeClr val="tx1"/>
                </a:solidFill>
                <a:latin typeface="Franklin Gothic Book" panose="020B0503020102020204" pitchFamily="34" charset="0"/>
                <a:ea typeface="MS PGothic" panose="020B0600070205080204" pitchFamily="34" charset="-128"/>
              </a:defRPr>
            </a:lvl3pPr>
            <a:lvl4pPr marL="1600200" indent="-228600">
              <a:defRPr>
                <a:solidFill>
                  <a:schemeClr val="tx1"/>
                </a:solidFill>
                <a:latin typeface="Franklin Gothic Book" panose="020B0503020102020204" pitchFamily="34" charset="0"/>
                <a:ea typeface="MS PGothic" panose="020B0600070205080204" pitchFamily="34" charset="-128"/>
              </a:defRPr>
            </a:lvl4pPr>
            <a:lvl5pPr marL="2057400" indent="-228600">
              <a:defRPr>
                <a:solidFill>
                  <a:schemeClr val="tx1"/>
                </a:solidFill>
                <a:latin typeface="Franklin Gothic Book" panose="020B05030201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9pPr>
          </a:lstStyle>
          <a:p>
            <a:r>
              <a:rPr lang="en-US" b="1"/>
              <a:t>Heart</a:t>
            </a:r>
            <a:r>
              <a:rPr lang="en-US"/>
              <a:t>: things we feel strongly about </a:t>
            </a:r>
          </a:p>
        </p:txBody>
      </p:sp>
      <p:sp>
        <p:nvSpPr>
          <p:cNvPr id="5130" name="Rectangle 16"/>
          <p:cNvSpPr>
            <a:spLocks noChangeArrowheads="1"/>
          </p:cNvSpPr>
          <p:nvPr/>
        </p:nvSpPr>
        <p:spPr bwMode="auto">
          <a:xfrm>
            <a:off x="2027238" y="5981700"/>
            <a:ext cx="18192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ea typeface="MS PGothic" panose="020B0600070205080204" pitchFamily="34" charset="-128"/>
              </a:defRPr>
            </a:lvl1pPr>
            <a:lvl2pPr marL="742950" indent="-285750">
              <a:defRPr>
                <a:solidFill>
                  <a:schemeClr val="tx1"/>
                </a:solidFill>
                <a:latin typeface="Franklin Gothic Book" panose="020B0503020102020204" pitchFamily="34" charset="0"/>
                <a:ea typeface="MS PGothic" panose="020B0600070205080204" pitchFamily="34" charset="-128"/>
              </a:defRPr>
            </a:lvl2pPr>
            <a:lvl3pPr marL="1143000" indent="-228600">
              <a:defRPr>
                <a:solidFill>
                  <a:schemeClr val="tx1"/>
                </a:solidFill>
                <a:latin typeface="Franklin Gothic Book" panose="020B0503020102020204" pitchFamily="34" charset="0"/>
                <a:ea typeface="MS PGothic" panose="020B0600070205080204" pitchFamily="34" charset="-128"/>
              </a:defRPr>
            </a:lvl3pPr>
            <a:lvl4pPr marL="1600200" indent="-228600">
              <a:defRPr>
                <a:solidFill>
                  <a:schemeClr val="tx1"/>
                </a:solidFill>
                <a:latin typeface="Franklin Gothic Book" panose="020B0503020102020204" pitchFamily="34" charset="0"/>
                <a:ea typeface="MS PGothic" panose="020B0600070205080204" pitchFamily="34" charset="-128"/>
              </a:defRPr>
            </a:lvl4pPr>
            <a:lvl5pPr marL="2057400" indent="-228600">
              <a:defRPr>
                <a:solidFill>
                  <a:schemeClr val="tx1"/>
                </a:solidFill>
                <a:latin typeface="Franklin Gothic Book" panose="020B05030201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Franklin Gothic Book" panose="020B0503020102020204" pitchFamily="34" charset="0"/>
                <a:ea typeface="MS PGothic" panose="020B0600070205080204" pitchFamily="34" charset="-128"/>
              </a:defRPr>
            </a:lvl9pPr>
          </a:lstStyle>
          <a:p>
            <a:r>
              <a:rPr lang="en-US" b="1"/>
              <a:t>Feet</a:t>
            </a:r>
            <a:r>
              <a:rPr lang="en-US"/>
              <a:t>: places we would like to go</a:t>
            </a: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smtClean="0">
                <a:effectLst>
                  <a:outerShdw blurRad="38100" dist="38100" dir="2700000" algn="tl">
                    <a:srgbClr val="C0C0C0"/>
                  </a:outerShdw>
                </a:effectLst>
              </a:rPr>
              <a:t>Today</a:t>
            </a:r>
            <a:r>
              <a:rPr lang="en-US" altLang="en-US" sz="5400" smtClean="0">
                <a:effectLst>
                  <a:outerShdw blurRad="38100" dist="38100" dir="2700000" algn="tl">
                    <a:srgbClr val="C0C0C0"/>
                  </a:outerShdw>
                </a:effectLst>
              </a:rPr>
              <a:t>’</a:t>
            </a:r>
            <a:r>
              <a:rPr lang="en-US" sz="5400" smtClean="0">
                <a:effectLst>
                  <a:outerShdw blurRad="38100" dist="38100" dir="2700000" algn="tl">
                    <a:srgbClr val="C0C0C0"/>
                  </a:outerShdw>
                </a:effectLst>
              </a:rPr>
              <a:t>s Agenda</a:t>
            </a:r>
          </a:p>
        </p:txBody>
      </p:sp>
      <p:sp>
        <p:nvSpPr>
          <p:cNvPr id="4" name="Content Placeholder 3"/>
          <p:cNvSpPr>
            <a:spLocks noGrp="1"/>
          </p:cNvSpPr>
          <p:nvPr>
            <p:ph idx="1"/>
          </p:nvPr>
        </p:nvSpPr>
        <p:spPr/>
        <p:txBody>
          <a:bodyPr>
            <a:normAutofit fontScale="85000" lnSpcReduction="20000"/>
          </a:bodyPr>
          <a:lstStyle/>
          <a:p>
            <a:pPr marL="457200" indent="-457200" fontAlgn="auto">
              <a:spcAft>
                <a:spcPts val="0"/>
              </a:spcAft>
              <a:buFont typeface="+mj-lt"/>
              <a:buAutoNum type="arabicParenR"/>
              <a:defRPr/>
            </a:pPr>
            <a:r>
              <a:rPr lang="en-US" sz="3200" dirty="0" smtClean="0">
                <a:ea typeface="+mn-ea"/>
                <a:cs typeface="Franklin Gothic Book"/>
              </a:rPr>
              <a:t>Prayer and Introduction</a:t>
            </a:r>
            <a:endParaRPr lang="en-US" sz="3200" dirty="0">
              <a:ea typeface="+mn-ea"/>
              <a:cs typeface="Franklin Gothic Book"/>
            </a:endParaRPr>
          </a:p>
          <a:p>
            <a:pPr marL="457200" indent="-457200" fontAlgn="auto">
              <a:spcAft>
                <a:spcPts val="0"/>
              </a:spcAft>
              <a:buFont typeface="+mj-lt"/>
              <a:buAutoNum type="arabicParenR"/>
              <a:defRPr/>
            </a:pPr>
            <a:r>
              <a:rPr lang="en-US" sz="3200" dirty="0">
                <a:ea typeface="+mn-ea"/>
                <a:cs typeface="Franklin Gothic Book"/>
              </a:rPr>
              <a:t>Ice Breaker</a:t>
            </a:r>
          </a:p>
          <a:p>
            <a:pPr marL="457200" indent="-457200" fontAlgn="auto">
              <a:spcAft>
                <a:spcPts val="0"/>
              </a:spcAft>
              <a:buFont typeface="+mj-lt"/>
              <a:buAutoNum type="arabicParenR"/>
              <a:defRPr/>
            </a:pPr>
            <a:r>
              <a:rPr lang="en-US" sz="3200" dirty="0" smtClean="0">
                <a:ea typeface="+mn-ea"/>
                <a:cs typeface="Franklin Gothic Book"/>
              </a:rPr>
              <a:t>Norms</a:t>
            </a:r>
            <a:endParaRPr lang="en-US" sz="3200" dirty="0">
              <a:ea typeface="+mn-ea"/>
              <a:cs typeface="Franklin Gothic Book"/>
            </a:endParaRPr>
          </a:p>
          <a:p>
            <a:pPr marL="457200" indent="-457200" fontAlgn="auto">
              <a:spcAft>
                <a:spcPts val="0"/>
              </a:spcAft>
              <a:buFont typeface="+mj-lt"/>
              <a:buAutoNum type="arabicParenR"/>
              <a:defRPr/>
            </a:pPr>
            <a:r>
              <a:rPr lang="en-US" sz="3200" dirty="0">
                <a:ea typeface="+mn-ea"/>
                <a:cs typeface="Franklin Gothic Book"/>
              </a:rPr>
              <a:t>Parking Lot</a:t>
            </a:r>
          </a:p>
          <a:p>
            <a:pPr marL="457200" indent="-457200" fontAlgn="auto">
              <a:spcAft>
                <a:spcPts val="0"/>
              </a:spcAft>
              <a:buFont typeface="+mj-lt"/>
              <a:buAutoNum type="arabicParenR"/>
              <a:defRPr/>
            </a:pPr>
            <a:r>
              <a:rPr lang="en-US" sz="3200" dirty="0">
                <a:ea typeface="+mn-ea"/>
                <a:cs typeface="Franklin Gothic Book"/>
              </a:rPr>
              <a:t>Group </a:t>
            </a:r>
            <a:r>
              <a:rPr lang="en-US" sz="3200" dirty="0" smtClean="0">
                <a:ea typeface="+mn-ea"/>
                <a:cs typeface="Franklin Gothic Book"/>
              </a:rPr>
              <a:t>Roles</a:t>
            </a:r>
          </a:p>
          <a:p>
            <a:pPr marL="457200" indent="-457200" fontAlgn="auto">
              <a:spcAft>
                <a:spcPts val="0"/>
              </a:spcAft>
              <a:buFont typeface="+mj-lt"/>
              <a:buAutoNum type="arabicParenR"/>
              <a:defRPr/>
            </a:pPr>
            <a:r>
              <a:rPr lang="en-US" sz="3200" dirty="0">
                <a:ea typeface="+mn-ea"/>
                <a:cs typeface="Franklin Gothic Book"/>
              </a:rPr>
              <a:t>Spiritual </a:t>
            </a:r>
            <a:r>
              <a:rPr lang="en-US" sz="3200" dirty="0" smtClean="0">
                <a:ea typeface="+mn-ea"/>
                <a:cs typeface="Franklin Gothic Book"/>
              </a:rPr>
              <a:t>Focus</a:t>
            </a:r>
          </a:p>
          <a:p>
            <a:pPr marL="457200" indent="-457200" fontAlgn="auto">
              <a:spcAft>
                <a:spcPts val="0"/>
              </a:spcAft>
              <a:buFont typeface="+mj-lt"/>
              <a:buAutoNum type="arabicParenR"/>
              <a:defRPr/>
            </a:pPr>
            <a:r>
              <a:rPr lang="en-US" sz="3200" dirty="0" smtClean="0">
                <a:ea typeface="+mn-ea"/>
                <a:cs typeface="Franklin Gothic Book"/>
              </a:rPr>
              <a:t>Training Objective</a:t>
            </a:r>
          </a:p>
          <a:p>
            <a:pPr marL="457200" indent="-457200" fontAlgn="auto">
              <a:spcAft>
                <a:spcPts val="0"/>
              </a:spcAft>
              <a:buFont typeface="+mj-lt"/>
              <a:buAutoNum type="arabicParenR"/>
              <a:defRPr/>
            </a:pPr>
            <a:r>
              <a:rPr lang="en-US" sz="3200" dirty="0" smtClean="0">
                <a:ea typeface="+mn-ea"/>
                <a:cs typeface="Franklin Gothic Book"/>
              </a:rPr>
              <a:t>Introduction </a:t>
            </a:r>
            <a:r>
              <a:rPr lang="en-US" sz="3200" dirty="0">
                <a:ea typeface="+mn-ea"/>
                <a:cs typeface="Franklin Gothic Book"/>
              </a:rPr>
              <a:t>to </a:t>
            </a:r>
            <a:r>
              <a:rPr lang="en-US" sz="3200" dirty="0" smtClean="0">
                <a:ea typeface="+mn-ea"/>
                <a:cs typeface="Franklin Gothic Book"/>
              </a:rPr>
              <a:t>lesson with Video</a:t>
            </a:r>
          </a:p>
          <a:p>
            <a:pPr marL="457200" indent="-457200" fontAlgn="auto">
              <a:spcAft>
                <a:spcPts val="0"/>
              </a:spcAft>
              <a:buFont typeface="+mj-lt"/>
              <a:buAutoNum type="arabicParenR"/>
              <a:defRPr/>
            </a:pPr>
            <a:r>
              <a:rPr lang="en-US" sz="3200" dirty="0" smtClean="0">
                <a:ea typeface="+mn-ea"/>
                <a:cs typeface="Franklin Gothic Book"/>
              </a:rPr>
              <a:t>Cooperative Learning Strategy</a:t>
            </a:r>
          </a:p>
          <a:p>
            <a:pPr marL="457200" indent="-457200" fontAlgn="auto">
              <a:spcAft>
                <a:spcPts val="0"/>
              </a:spcAft>
              <a:buFont typeface="+mj-lt"/>
              <a:buAutoNum type="arabicParenR"/>
              <a:defRPr/>
            </a:pPr>
            <a:r>
              <a:rPr lang="en-US" sz="3200" dirty="0" smtClean="0">
                <a:ea typeface="+mn-ea"/>
                <a:cs typeface="Franklin Gothic Book"/>
              </a:rPr>
              <a:t>Team Building </a:t>
            </a:r>
          </a:p>
          <a:p>
            <a:pPr marL="457200" indent="-457200" fontAlgn="auto">
              <a:spcAft>
                <a:spcPts val="0"/>
              </a:spcAft>
              <a:buFont typeface="+mj-lt"/>
              <a:buAutoNum type="arabicParenR"/>
              <a:defRPr/>
            </a:pPr>
            <a:r>
              <a:rPr lang="en-US" sz="3200" dirty="0" smtClean="0">
                <a:ea typeface="+mn-ea"/>
                <a:cs typeface="Franklin Gothic Book"/>
              </a:rPr>
              <a:t>Reflection</a:t>
            </a:r>
            <a:endParaRPr lang="en-US" sz="3200" dirty="0">
              <a:ea typeface="+mn-ea"/>
              <a:cs typeface="Franklin Gothic Book"/>
            </a:endParaRPr>
          </a:p>
          <a:p>
            <a:pPr marL="0" indent="0" fontAlgn="auto">
              <a:spcAft>
                <a:spcPts val="0"/>
              </a:spcAft>
              <a:buFont typeface="Arial" panose="020B0604020202020204" pitchFamily="34" charset="0"/>
              <a:buNone/>
              <a:defRPr/>
            </a:pPr>
            <a:endParaRPr lang="en-US" dirty="0">
              <a:ea typeface="+mn-ea"/>
              <a:cs typeface="Franklin Gothic Book"/>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500"/>
                                        <p:tgtEl>
                                          <p:spTgt spid="4">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fade">
                                      <p:cBhvr>
                                        <p:cTn id="37" dur="500"/>
                                        <p:tgtEl>
                                          <p:spTgt spid="4">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500"/>
                                        <p:tgtEl>
                                          <p:spTgt spid="4">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animEffect transition="in" filter="fade">
                                      <p:cBhvr>
                                        <p:cTn id="47" dur="500"/>
                                        <p:tgtEl>
                                          <p:spTgt spid="4">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8" end="8"/>
                                            </p:txEl>
                                          </p:spTgt>
                                        </p:tgtEl>
                                        <p:attrNameLst>
                                          <p:attrName>style.visibility</p:attrName>
                                        </p:attrNameLst>
                                      </p:cBhvr>
                                      <p:to>
                                        <p:strVal val="visible"/>
                                      </p:to>
                                    </p:set>
                                    <p:animEffect transition="in" filter="fade">
                                      <p:cBhvr>
                                        <p:cTn id="52" dur="500"/>
                                        <p:tgtEl>
                                          <p:spTgt spid="4">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9" end="9"/>
                                            </p:txEl>
                                          </p:spTgt>
                                        </p:tgtEl>
                                        <p:attrNameLst>
                                          <p:attrName>style.visibility</p:attrName>
                                        </p:attrNameLst>
                                      </p:cBhvr>
                                      <p:to>
                                        <p:strVal val="visible"/>
                                      </p:to>
                                    </p:set>
                                    <p:animEffect transition="in" filter="fade">
                                      <p:cBhvr>
                                        <p:cTn id="57" dur="500"/>
                                        <p:tgtEl>
                                          <p:spTgt spid="4">
                                            <p:txEl>
                                              <p:pRg st="9" end="9"/>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0" end="10"/>
                                            </p:txEl>
                                          </p:spTgt>
                                        </p:tgtEl>
                                        <p:attrNameLst>
                                          <p:attrName>style.visibility</p:attrName>
                                        </p:attrNameLst>
                                      </p:cBhvr>
                                      <p:to>
                                        <p:strVal val="visible"/>
                                      </p:to>
                                    </p:set>
                                    <p:animEffect transition="in" filter="fade">
                                      <p:cBhvr>
                                        <p:cTn id="62"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smtClean="0">
                <a:solidFill>
                  <a:srgbClr val="FFFFFF"/>
                </a:solidFill>
                <a:effectLst>
                  <a:outerShdw blurRad="38100" dist="38100" dir="2700000" algn="tl">
                    <a:srgbClr val="C0C0C0"/>
                  </a:outerShdw>
                </a:effectLst>
              </a:rPr>
              <a:t>Training Norms</a:t>
            </a:r>
          </a:p>
        </p:txBody>
      </p:sp>
      <p:sp>
        <p:nvSpPr>
          <p:cNvPr id="4" name="Content Placeholder 3"/>
          <p:cNvSpPr>
            <a:spLocks noGrp="1"/>
          </p:cNvSpPr>
          <p:nvPr>
            <p:ph idx="1"/>
          </p:nvPr>
        </p:nvSpPr>
        <p:spPr/>
        <p:txBody>
          <a:bodyPr wrap="square" numCol="1" anchor="t" anchorCtr="0" compatLnSpc="1">
            <a:prstTxWarp prst="textNoShape">
              <a:avLst/>
            </a:prstTxWarp>
          </a:bodyPr>
          <a:lstStyle/>
          <a:p>
            <a:r>
              <a:rPr lang="en-US" sz="3000" smtClean="0"/>
              <a:t>Technology to be used for workshop purposes only </a:t>
            </a:r>
          </a:p>
          <a:p>
            <a:r>
              <a:rPr lang="en-US" sz="3000" smtClean="0"/>
              <a:t>There won</a:t>
            </a:r>
            <a:r>
              <a:rPr lang="en-US" altLang="en-US" sz="3000" smtClean="0"/>
              <a:t>’</a:t>
            </a:r>
            <a:r>
              <a:rPr lang="en-US" sz="3000" smtClean="0"/>
              <a:t>t be any designated break so please go as you see fit </a:t>
            </a:r>
          </a:p>
          <a:p>
            <a:r>
              <a:rPr lang="en-US" sz="3000" smtClean="0"/>
              <a:t>Respectful of the opinions of others</a:t>
            </a:r>
          </a:p>
          <a:p>
            <a:r>
              <a:rPr lang="en-US" sz="3000" smtClean="0"/>
              <a:t>No side-bar conversations while presenter or reporter is speaking</a:t>
            </a:r>
          </a:p>
          <a:p>
            <a:r>
              <a:rPr lang="en-US" sz="3000" smtClean="0"/>
              <a:t>Respect the time-frame the presenter requests</a:t>
            </a:r>
          </a:p>
          <a:p>
            <a:r>
              <a:rPr lang="en-US" sz="3000" smtClean="0"/>
              <a:t>Positive attitude with an open mind</a:t>
            </a:r>
          </a:p>
          <a:p>
            <a:pPr>
              <a:buFont typeface="Arial" panose="020B0604020202020204" pitchFamily="34" charset="0"/>
              <a:buNone/>
            </a:pPr>
            <a:endParaRPr lang="en-US" sz="1900" smtClean="0">
              <a:latin typeface="Baskerville"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500"/>
                                        <p:tgtEl>
                                          <p:spTgt spid="4">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6000" dirty="0">
                <a:ea typeface="+mj-ea"/>
                <a:cs typeface="Big Caslon"/>
              </a:rPr>
              <a:t>Parking Lot</a:t>
            </a:r>
            <a:endParaRPr lang="en-US" sz="6000" dirty="0">
              <a:solidFill>
                <a:srgbClr val="000000"/>
              </a:solidFill>
              <a:effectLst>
                <a:outerShdw blurRad="50800" dist="38100" dir="2700000" algn="tl" rotWithShape="0">
                  <a:srgbClr val="000000">
                    <a:alpha val="43000"/>
                  </a:srgbClr>
                </a:outerShdw>
              </a:effectLst>
              <a:ea typeface="+mj-ea"/>
              <a:cs typeface="Big Caslon"/>
            </a:endParaRPr>
          </a:p>
        </p:txBody>
      </p:sp>
      <p:sp>
        <p:nvSpPr>
          <p:cNvPr id="4" name="Content Placeholder 3"/>
          <p:cNvSpPr>
            <a:spLocks noGrp="1"/>
          </p:cNvSpPr>
          <p:nvPr>
            <p:ph idx="1"/>
          </p:nvPr>
        </p:nvSpPr>
        <p:spPr/>
        <p:txBody>
          <a:bodyPr/>
          <a:lstStyle/>
          <a:p>
            <a:pPr marL="0" indent="0" fontAlgn="auto">
              <a:spcAft>
                <a:spcPts val="0"/>
              </a:spcAft>
              <a:buFont typeface="Arial" panose="020B0604020202020204" pitchFamily="34" charset="0"/>
              <a:buNone/>
              <a:defRPr/>
            </a:pPr>
            <a:r>
              <a:rPr lang="en-US" sz="3600" dirty="0" smtClean="0">
                <a:ea typeface="+mn-ea"/>
                <a:cs typeface="Baskerville"/>
              </a:rPr>
              <a:t>Post</a:t>
            </a:r>
            <a:r>
              <a:rPr lang="en-US" sz="3600" dirty="0">
                <a:ea typeface="+mn-ea"/>
                <a:cs typeface="Baskerville"/>
              </a:rPr>
              <a:t>-It pads on table</a:t>
            </a:r>
          </a:p>
          <a:p>
            <a:pPr lvl="1" fontAlgn="auto">
              <a:spcAft>
                <a:spcPts val="0"/>
              </a:spcAft>
              <a:defRPr/>
            </a:pPr>
            <a:r>
              <a:rPr lang="en-US" sz="3300" dirty="0">
                <a:ea typeface="+mn-ea"/>
                <a:cs typeface="Baskerville"/>
              </a:rPr>
              <a:t>Write your question and place it on </a:t>
            </a:r>
            <a:r>
              <a:rPr lang="en-US" sz="3300" dirty="0" smtClean="0">
                <a:ea typeface="+mn-ea"/>
                <a:cs typeface="Baskerville"/>
              </a:rPr>
              <a:t>large poster</a:t>
            </a:r>
            <a:r>
              <a:rPr lang="en-US" sz="3300" dirty="0">
                <a:ea typeface="+mn-ea"/>
                <a:cs typeface="Baskerville"/>
              </a:rPr>
              <a:t>. </a:t>
            </a:r>
          </a:p>
          <a:p>
            <a:pPr lvl="1" fontAlgn="auto">
              <a:spcAft>
                <a:spcPts val="0"/>
              </a:spcAft>
              <a:defRPr/>
            </a:pPr>
            <a:r>
              <a:rPr lang="en-US" sz="3300" dirty="0">
                <a:ea typeface="+mn-ea"/>
                <a:cs typeface="Baskerville"/>
              </a:rPr>
              <a:t>Questions will be answered towards </a:t>
            </a:r>
            <a:r>
              <a:rPr lang="en-US" sz="3300" dirty="0" smtClean="0">
                <a:ea typeface="+mn-ea"/>
                <a:cs typeface="Baskerville"/>
              </a:rPr>
              <a:t>end of training</a:t>
            </a:r>
            <a:r>
              <a:rPr lang="en-US" sz="3300" dirty="0">
                <a:ea typeface="+mn-ea"/>
                <a:cs typeface="Baskerville"/>
              </a:rPr>
              <a:t>.</a:t>
            </a:r>
          </a:p>
          <a:p>
            <a:pPr fontAlgn="auto">
              <a:spcAft>
                <a:spcPts val="0"/>
              </a:spcAft>
              <a:defRPr/>
            </a:pPr>
            <a:endParaRPr lang="en-US" sz="3600" dirty="0">
              <a:latin typeface="Baskerville"/>
              <a:ea typeface="+mn-ea"/>
              <a:cs typeface="Baskerville"/>
            </a:endParaRPr>
          </a:p>
        </p:txBody>
      </p:sp>
      <p:pic>
        <p:nvPicPr>
          <p:cNvPr id="7" name="Picture 2" descr="http://bumpertobumperblog.files.wordpress.com/2011/01/aaparking20lo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34050" y="4224338"/>
            <a:ext cx="2952750" cy="2214562"/>
          </a:xfrm>
          <a:prstGeom prst="rect">
            <a:avLst/>
          </a:prstGeom>
          <a:noFill/>
          <a:ln>
            <a:noFill/>
          </a:ln>
          <a:effectLst>
            <a:outerShdw blurRad="60325" dist="63500" dir="2700000" algn="tl" rotWithShape="0">
              <a:srgbClr val="808080">
                <a:alpha val="40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500"/>
                                        <p:tgtEl>
                                          <p:spTgt spid="4">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fade">
                                      <p:cBhvr>
                                        <p:cTn id="18" dur="500"/>
                                        <p:tgtEl>
                                          <p:spTgt spid="4">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smtClean="0">
                <a:solidFill>
                  <a:srgbClr val="FFFFFF"/>
                </a:solidFill>
                <a:effectLst>
                  <a:outerShdw blurRad="38100" dist="38100" dir="2700000" algn="tl">
                    <a:srgbClr val="C0C0C0"/>
                  </a:outerShdw>
                </a:effectLst>
              </a:rPr>
              <a:t>Group Roles</a:t>
            </a:r>
          </a:p>
        </p:txBody>
      </p:sp>
      <p:sp>
        <p:nvSpPr>
          <p:cNvPr id="4" name="Content Placeholder 3"/>
          <p:cNvSpPr>
            <a:spLocks noGrp="1"/>
          </p:cNvSpPr>
          <p:nvPr>
            <p:ph idx="1"/>
          </p:nvPr>
        </p:nvSpPr>
        <p:spPr>
          <a:xfrm>
            <a:off x="409575" y="1881188"/>
            <a:ext cx="8229600" cy="4611687"/>
          </a:xfrm>
        </p:spPr>
        <p:txBody>
          <a:bodyPr>
            <a:normAutofit fontScale="85000" lnSpcReduction="20000"/>
          </a:bodyPr>
          <a:lstStyle/>
          <a:p>
            <a:pPr marL="0" indent="0" fontAlgn="auto">
              <a:spcAft>
                <a:spcPts val="0"/>
              </a:spcAft>
              <a:buFont typeface="Arial" panose="020B0604020202020204" pitchFamily="34" charset="0"/>
              <a:buNone/>
              <a:defRPr/>
            </a:pPr>
            <a:r>
              <a:rPr lang="en-US" b="1" dirty="0">
                <a:ea typeface="+mn-ea"/>
                <a:cs typeface="Baskerville"/>
              </a:rPr>
              <a:t> </a:t>
            </a:r>
            <a:r>
              <a:rPr lang="en-US" sz="3800" b="1" dirty="0">
                <a:ea typeface="+mn-ea"/>
                <a:cs typeface="Baskerville"/>
              </a:rPr>
              <a:t>At your table choose the following roles</a:t>
            </a:r>
            <a:r>
              <a:rPr lang="en-US" sz="3800" dirty="0" smtClean="0">
                <a:ea typeface="+mn-ea"/>
                <a:cs typeface="Baskerville"/>
              </a:rPr>
              <a:t>:</a:t>
            </a:r>
            <a:endParaRPr lang="en-US" sz="3200" dirty="0">
              <a:ea typeface="+mn-ea"/>
              <a:cs typeface="Baskerville"/>
            </a:endParaRPr>
          </a:p>
          <a:p>
            <a:pPr marL="457200" indent="-457200" fontAlgn="auto">
              <a:spcAft>
                <a:spcPts val="0"/>
              </a:spcAft>
              <a:buFont typeface="+mj-lt"/>
              <a:buAutoNum type="arabicParenR"/>
              <a:defRPr/>
            </a:pPr>
            <a:r>
              <a:rPr lang="en-US" sz="3200" b="1" u="sng" dirty="0" smtClean="0">
                <a:ea typeface="+mn-ea"/>
                <a:cs typeface="Baskerville"/>
              </a:rPr>
              <a:t>Facilitator</a:t>
            </a:r>
            <a:r>
              <a:rPr lang="en-US" sz="3200" b="1" dirty="0" smtClean="0">
                <a:ea typeface="+mn-ea"/>
                <a:cs typeface="Baskerville"/>
              </a:rPr>
              <a:t> </a:t>
            </a:r>
          </a:p>
          <a:p>
            <a:pPr lvl="2" fontAlgn="auto">
              <a:spcAft>
                <a:spcPts val="0"/>
              </a:spcAft>
              <a:defRPr/>
            </a:pPr>
            <a:r>
              <a:rPr lang="en-US" sz="3200" dirty="0" smtClean="0">
                <a:ea typeface="+mn-ea"/>
                <a:cs typeface="Baskerville"/>
              </a:rPr>
              <a:t>Individual </a:t>
            </a:r>
            <a:r>
              <a:rPr lang="en-US" sz="3200" dirty="0">
                <a:ea typeface="+mn-ea"/>
                <a:cs typeface="Baskerville"/>
              </a:rPr>
              <a:t>who will lead</a:t>
            </a:r>
          </a:p>
          <a:p>
            <a:pPr marL="457200" indent="-457200" fontAlgn="auto">
              <a:spcAft>
                <a:spcPts val="0"/>
              </a:spcAft>
              <a:buFont typeface="+mj-lt"/>
              <a:buAutoNum type="arabicParenR"/>
              <a:defRPr/>
            </a:pPr>
            <a:r>
              <a:rPr lang="en-US" sz="3200" b="1" u="sng" dirty="0" smtClean="0">
                <a:ea typeface="+mn-ea"/>
                <a:cs typeface="Baskerville"/>
              </a:rPr>
              <a:t>Recorder</a:t>
            </a:r>
            <a:endParaRPr lang="en-US" sz="3200" b="1" dirty="0">
              <a:ea typeface="+mn-ea"/>
              <a:cs typeface="Baskerville"/>
            </a:endParaRPr>
          </a:p>
          <a:p>
            <a:pPr lvl="2" fontAlgn="auto">
              <a:spcAft>
                <a:spcPts val="0"/>
              </a:spcAft>
              <a:defRPr/>
            </a:pPr>
            <a:r>
              <a:rPr lang="en-US" sz="3200" dirty="0" smtClean="0">
                <a:ea typeface="+mn-ea"/>
                <a:cs typeface="Baskerville"/>
              </a:rPr>
              <a:t>Individual </a:t>
            </a:r>
            <a:r>
              <a:rPr lang="en-US" sz="3200" dirty="0">
                <a:ea typeface="+mn-ea"/>
                <a:cs typeface="Baskerville"/>
              </a:rPr>
              <a:t>who will </a:t>
            </a:r>
            <a:r>
              <a:rPr lang="en-US" sz="3200" dirty="0" smtClean="0">
                <a:ea typeface="+mn-ea"/>
                <a:cs typeface="Baskerville"/>
              </a:rPr>
              <a:t>record information </a:t>
            </a:r>
            <a:r>
              <a:rPr lang="en-US" sz="3200" dirty="0">
                <a:ea typeface="+mn-ea"/>
                <a:cs typeface="Baskerville"/>
              </a:rPr>
              <a:t>on poster</a:t>
            </a:r>
          </a:p>
          <a:p>
            <a:pPr marL="457200" indent="-457200" fontAlgn="auto">
              <a:lnSpc>
                <a:spcPct val="110000"/>
              </a:lnSpc>
              <a:spcBef>
                <a:spcPts val="0"/>
              </a:spcBef>
              <a:spcAft>
                <a:spcPts val="0"/>
              </a:spcAft>
              <a:buFont typeface="+mj-lt"/>
              <a:buAutoNum type="arabicParenR"/>
              <a:defRPr/>
            </a:pPr>
            <a:r>
              <a:rPr lang="en-US" sz="3200" b="1" u="sng" dirty="0" smtClean="0">
                <a:ea typeface="+mn-ea"/>
                <a:cs typeface="Baskerville"/>
              </a:rPr>
              <a:t>Timekeeper</a:t>
            </a:r>
            <a:r>
              <a:rPr lang="en-US" sz="3200" dirty="0" smtClean="0">
                <a:ea typeface="+mn-ea"/>
                <a:cs typeface="Baskerville"/>
              </a:rPr>
              <a:t> </a:t>
            </a:r>
          </a:p>
          <a:p>
            <a:pPr lvl="2" fontAlgn="auto">
              <a:lnSpc>
                <a:spcPct val="110000"/>
              </a:lnSpc>
              <a:spcBef>
                <a:spcPts val="0"/>
              </a:spcBef>
              <a:spcAft>
                <a:spcPts val="0"/>
              </a:spcAft>
              <a:defRPr/>
            </a:pPr>
            <a:r>
              <a:rPr lang="en-US" sz="3200" dirty="0" smtClean="0">
                <a:ea typeface="+mn-ea"/>
                <a:cs typeface="Baskerville"/>
              </a:rPr>
              <a:t>Individual </a:t>
            </a:r>
            <a:r>
              <a:rPr lang="en-US" sz="3200" dirty="0">
                <a:ea typeface="+mn-ea"/>
                <a:cs typeface="Baskerville"/>
              </a:rPr>
              <a:t>who will </a:t>
            </a:r>
            <a:r>
              <a:rPr lang="en-US" sz="3200" dirty="0" smtClean="0">
                <a:ea typeface="+mn-ea"/>
                <a:cs typeface="Baskerville"/>
              </a:rPr>
              <a:t>be keeping time and notifying the group 30 </a:t>
            </a:r>
            <a:r>
              <a:rPr lang="en-US" sz="3200" dirty="0">
                <a:ea typeface="+mn-ea"/>
                <a:cs typeface="Baskerville"/>
              </a:rPr>
              <a:t>seconds </a:t>
            </a:r>
            <a:r>
              <a:rPr lang="en-US" sz="3200" dirty="0" smtClean="0">
                <a:ea typeface="+mn-ea"/>
                <a:cs typeface="Baskerville"/>
              </a:rPr>
              <a:t>before time </a:t>
            </a:r>
            <a:r>
              <a:rPr lang="en-US" sz="3200" dirty="0">
                <a:ea typeface="+mn-ea"/>
                <a:cs typeface="Baskerville"/>
              </a:rPr>
              <a:t>is up.</a:t>
            </a:r>
          </a:p>
          <a:p>
            <a:pPr marL="457200" indent="-457200" fontAlgn="auto">
              <a:lnSpc>
                <a:spcPct val="110000"/>
              </a:lnSpc>
              <a:spcBef>
                <a:spcPts val="0"/>
              </a:spcBef>
              <a:spcAft>
                <a:spcPts val="0"/>
              </a:spcAft>
              <a:buFont typeface="+mj-lt"/>
              <a:buAutoNum type="arabicParenR"/>
              <a:defRPr/>
            </a:pPr>
            <a:r>
              <a:rPr lang="en-US" sz="3200" b="1" u="sng" dirty="0" smtClean="0">
                <a:ea typeface="+mn-ea"/>
                <a:cs typeface="Baskerville"/>
              </a:rPr>
              <a:t>Reporter</a:t>
            </a:r>
            <a:r>
              <a:rPr lang="en-US" sz="3200" b="1" dirty="0" smtClean="0">
                <a:ea typeface="+mn-ea"/>
                <a:cs typeface="Baskerville"/>
              </a:rPr>
              <a:t> </a:t>
            </a:r>
          </a:p>
          <a:p>
            <a:pPr lvl="2" fontAlgn="auto">
              <a:lnSpc>
                <a:spcPct val="110000"/>
              </a:lnSpc>
              <a:spcBef>
                <a:spcPts val="0"/>
              </a:spcBef>
              <a:spcAft>
                <a:spcPts val="0"/>
              </a:spcAft>
              <a:defRPr/>
            </a:pPr>
            <a:r>
              <a:rPr lang="en-US" sz="3200" dirty="0" smtClean="0">
                <a:ea typeface="+mn-ea"/>
                <a:cs typeface="Baskerville"/>
              </a:rPr>
              <a:t>Individual </a:t>
            </a:r>
            <a:r>
              <a:rPr lang="en-US" sz="3200" dirty="0">
                <a:ea typeface="+mn-ea"/>
                <a:cs typeface="Baskerville"/>
              </a:rPr>
              <a:t>who will report </a:t>
            </a:r>
            <a:r>
              <a:rPr lang="en-US" sz="3200" dirty="0" smtClean="0">
                <a:ea typeface="+mn-ea"/>
                <a:cs typeface="Baskerville"/>
              </a:rPr>
              <a:t>back to presenter</a:t>
            </a:r>
          </a:p>
          <a:p>
            <a:pPr marL="395288" indent="-395288" fontAlgn="auto">
              <a:lnSpc>
                <a:spcPct val="110000"/>
              </a:lnSpc>
              <a:spcBef>
                <a:spcPts val="0"/>
              </a:spcBef>
              <a:spcAft>
                <a:spcPts val="0"/>
              </a:spcAft>
              <a:buFont typeface="+mj-lt"/>
              <a:buAutoNum type="arabicParenR"/>
              <a:tabLst>
                <a:tab pos="119063" algn="l"/>
                <a:tab pos="227013" algn="l"/>
                <a:tab pos="287338" algn="l"/>
              </a:tabLst>
              <a:defRPr/>
            </a:pPr>
            <a:r>
              <a:rPr lang="en-US" sz="3200" b="1" u="sng" dirty="0" smtClean="0">
                <a:ea typeface="+mn-ea"/>
                <a:cs typeface="Baskerville"/>
              </a:rPr>
              <a:t>Participant</a:t>
            </a:r>
          </a:p>
          <a:p>
            <a:pPr lvl="2" fontAlgn="auto">
              <a:lnSpc>
                <a:spcPct val="110000"/>
              </a:lnSpc>
              <a:spcBef>
                <a:spcPts val="0"/>
              </a:spcBef>
              <a:spcAft>
                <a:spcPts val="0"/>
              </a:spcAft>
              <a:tabLst>
                <a:tab pos="119063" algn="l"/>
                <a:tab pos="227013" algn="l"/>
                <a:tab pos="287338" algn="l"/>
              </a:tabLst>
              <a:defRPr/>
            </a:pPr>
            <a:r>
              <a:rPr lang="en-US" sz="3200" dirty="0" smtClean="0">
                <a:ea typeface="+mn-ea"/>
                <a:cs typeface="Baskerville"/>
              </a:rPr>
              <a:t>Input in the discussions and share thoughts</a:t>
            </a:r>
          </a:p>
          <a:p>
            <a:pPr marL="742950" indent="-742950" fontAlgn="auto">
              <a:lnSpc>
                <a:spcPct val="110000"/>
              </a:lnSpc>
              <a:spcBef>
                <a:spcPts val="0"/>
              </a:spcBef>
              <a:spcAft>
                <a:spcPts val="0"/>
              </a:spcAft>
              <a:buFont typeface="+mj-lt"/>
              <a:buAutoNum type="arabicParenR"/>
              <a:defRPr/>
            </a:pPr>
            <a:endParaRPr lang="en-US" sz="3800" u="sng" dirty="0">
              <a:ea typeface="+mn-ea"/>
              <a:cs typeface="Baskerville"/>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500"/>
                                        <p:tgtEl>
                                          <p:spTgt spid="4">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fade">
                                      <p:cBhvr>
                                        <p:cTn id="25" dur="500"/>
                                        <p:tgtEl>
                                          <p:spTgt spid="4">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500"/>
                                        <p:tgtEl>
                                          <p:spTgt spid="4">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Effect transition="in" filter="fade">
                                      <p:cBhvr>
                                        <p:cTn id="33" dur="500"/>
                                        <p:tgtEl>
                                          <p:spTgt spid="4">
                                            <p:txEl>
                                              <p:pRg st="5" end="5"/>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
                                            <p:txEl>
                                              <p:pRg st="6" end="6"/>
                                            </p:txEl>
                                          </p:spTgt>
                                        </p:tgtEl>
                                        <p:attrNameLst>
                                          <p:attrName>style.visibility</p:attrName>
                                        </p:attrNameLst>
                                      </p:cBhvr>
                                      <p:to>
                                        <p:strVal val="visible"/>
                                      </p:to>
                                    </p:set>
                                    <p:animEffect transition="in" filter="fade">
                                      <p:cBhvr>
                                        <p:cTn id="36" dur="500"/>
                                        <p:tgtEl>
                                          <p:spTgt spid="4">
                                            <p:txEl>
                                              <p:pRg st="6" end="6"/>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
                                            <p:txEl>
                                              <p:pRg st="7" end="7"/>
                                            </p:txEl>
                                          </p:spTgt>
                                        </p:tgtEl>
                                        <p:attrNameLst>
                                          <p:attrName>style.visibility</p:attrName>
                                        </p:attrNameLst>
                                      </p:cBhvr>
                                      <p:to>
                                        <p:strVal val="visible"/>
                                      </p:to>
                                    </p:set>
                                    <p:animEffect transition="in" filter="fade">
                                      <p:cBhvr>
                                        <p:cTn id="41" dur="500"/>
                                        <p:tgtEl>
                                          <p:spTgt spid="4">
                                            <p:txEl>
                                              <p:pRg st="7" end="7"/>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
                                            <p:txEl>
                                              <p:pRg st="8" end="8"/>
                                            </p:txEl>
                                          </p:spTgt>
                                        </p:tgtEl>
                                        <p:attrNameLst>
                                          <p:attrName>style.visibility</p:attrName>
                                        </p:attrNameLst>
                                      </p:cBhvr>
                                      <p:to>
                                        <p:strVal val="visible"/>
                                      </p:to>
                                    </p:set>
                                    <p:animEffect transition="in" filter="fade">
                                      <p:cBhvr>
                                        <p:cTn id="44" dur="500"/>
                                        <p:tgtEl>
                                          <p:spTgt spid="4">
                                            <p:txEl>
                                              <p:pRg st="8" end="8"/>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4">
                                            <p:txEl>
                                              <p:pRg st="9" end="9"/>
                                            </p:txEl>
                                          </p:spTgt>
                                        </p:tgtEl>
                                        <p:attrNameLst>
                                          <p:attrName>style.visibility</p:attrName>
                                        </p:attrNameLst>
                                      </p:cBhvr>
                                      <p:to>
                                        <p:strVal val="visible"/>
                                      </p:to>
                                    </p:set>
                                    <p:animEffect transition="in" filter="fade">
                                      <p:cBhvr>
                                        <p:cTn id="49" dur="500"/>
                                        <p:tgtEl>
                                          <p:spTgt spid="4">
                                            <p:txEl>
                                              <p:pRg st="9" end="9"/>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
                                            <p:txEl>
                                              <p:pRg st="10" end="10"/>
                                            </p:txEl>
                                          </p:spTgt>
                                        </p:tgtEl>
                                        <p:attrNameLst>
                                          <p:attrName>style.visibility</p:attrName>
                                        </p:attrNameLst>
                                      </p:cBhvr>
                                      <p:to>
                                        <p:strVal val="visible"/>
                                      </p:to>
                                    </p:set>
                                    <p:animEffect transition="in" filter="fade">
                                      <p:cBhvr>
                                        <p:cTn id="52"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solidFill>
                  <a:srgbClr val="FFFFFF"/>
                </a:solidFill>
                <a:effectLst>
                  <a:outerShdw blurRad="38100" dist="38100" dir="2700000" algn="tl">
                    <a:srgbClr val="C0C0C0"/>
                  </a:outerShdw>
                </a:effectLst>
              </a:rPr>
              <a:t>Spiritual Focus</a:t>
            </a:r>
          </a:p>
        </p:txBody>
      </p:sp>
      <p:sp>
        <p:nvSpPr>
          <p:cNvPr id="4" name="Content Placeholder 3"/>
          <p:cNvSpPr>
            <a:spLocks noGrp="1"/>
          </p:cNvSpPr>
          <p:nvPr>
            <p:ph idx="1"/>
          </p:nvPr>
        </p:nvSpPr>
        <p:spPr bwMode="auto">
          <a:xfrm>
            <a:off x="628650" y="1825625"/>
            <a:ext cx="7886700" cy="4656138"/>
          </a:xfrm>
        </p:spPr>
        <p:txBody>
          <a:bodyPr wrap="square" numCol="1" anchor="t" anchorCtr="0" compatLnSpc="1">
            <a:prstTxWarp prst="textNoShape">
              <a:avLst/>
            </a:prstTxWarp>
          </a:bodyPr>
          <a:lstStyle/>
          <a:p>
            <a:pPr marL="0" indent="0" algn="ctr">
              <a:buFont typeface="Arial" panose="020B0604020202020204" pitchFamily="34" charset="0"/>
              <a:buNone/>
            </a:pPr>
            <a:r>
              <a:rPr lang="en-US" sz="3200" i="1" smtClean="0"/>
              <a:t>Giving diligence to keep the unity of the Spirit in the bond of peace.</a:t>
            </a:r>
          </a:p>
          <a:p>
            <a:pPr marL="0" indent="0" algn="ctr">
              <a:buFont typeface="Arial" panose="020B0604020202020204" pitchFamily="34" charset="0"/>
              <a:buNone/>
            </a:pPr>
            <a:r>
              <a:rPr lang="en-US" sz="2800" smtClean="0"/>
              <a:t>Ephesians 4:3</a:t>
            </a:r>
          </a:p>
          <a:p>
            <a:pPr marL="0" indent="0" algn="ctr">
              <a:buFont typeface="Arial" panose="020B0604020202020204" pitchFamily="34" charset="0"/>
              <a:buNone/>
            </a:pPr>
            <a:endParaRPr lang="en-US" sz="2800" smtClean="0"/>
          </a:p>
          <a:p>
            <a:pPr marL="0" indent="0">
              <a:buFont typeface="Arial" panose="020B0604020202020204" pitchFamily="34" charset="0"/>
              <a:buNone/>
            </a:pPr>
            <a:r>
              <a:rPr lang="en-US" sz="3000" b="1" smtClean="0"/>
              <a:t>Think-Pair-Share Directions:</a:t>
            </a:r>
          </a:p>
          <a:p>
            <a:pPr lvl="1"/>
            <a:r>
              <a:rPr lang="en-US" sz="2800" smtClean="0"/>
              <a:t>With your elbow partner, analyze the verse</a:t>
            </a:r>
          </a:p>
          <a:p>
            <a:pPr lvl="1"/>
            <a:r>
              <a:rPr lang="en-US" sz="2800" smtClean="0"/>
              <a:t>Answer the prompt –What does the verse mean in terms of your leadership position?(3 minutes)</a:t>
            </a:r>
          </a:p>
          <a:p>
            <a:pPr lvl="1"/>
            <a:r>
              <a:rPr lang="en-US" sz="2800" smtClean="0"/>
              <a:t>Share your opinions with those at your table; everyone must participate. (2 minutes)</a:t>
            </a:r>
          </a:p>
          <a:p>
            <a:pPr marL="0" indent="0" algn="ctr">
              <a:buFont typeface="Arial" panose="020B0604020202020204" pitchFamily="34" charset="0"/>
              <a:buNone/>
            </a:pPr>
            <a:endParaRPr lang="en-US" sz="360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500"/>
                                        <p:tgtEl>
                                          <p:spTgt spid="4">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fade">
                                      <p:cBhvr>
                                        <p:cTn id="25"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smtClean="0">
                <a:solidFill>
                  <a:srgbClr val="FFFFFF"/>
                </a:solidFill>
                <a:effectLst>
                  <a:outerShdw blurRad="38100" dist="38100" dir="2700000" algn="tl">
                    <a:srgbClr val="C0C0C0"/>
                  </a:outerShdw>
                </a:effectLst>
              </a:rPr>
              <a:t>Training Objective</a:t>
            </a:r>
          </a:p>
        </p:txBody>
      </p:sp>
      <p:sp>
        <p:nvSpPr>
          <p:cNvPr id="5" name="Content Placeholder 4"/>
          <p:cNvSpPr>
            <a:spLocks noGrp="1"/>
          </p:cNvSpPr>
          <p:nvPr>
            <p:ph sz="half" idx="2"/>
          </p:nvPr>
        </p:nvSpPr>
        <p:spPr bwMode="auto"/>
        <p:txBody>
          <a:bodyPr wrap="square" numCol="1" anchor="t" anchorCtr="0" compatLnSpc="1">
            <a:prstTxWarp prst="textNoShape">
              <a:avLst/>
            </a:prstTxWarp>
          </a:bodyPr>
          <a:lstStyle/>
          <a:p>
            <a:pPr marL="0" indent="0" algn="ctr">
              <a:buFont typeface="Arial" panose="020B0604020202020204" pitchFamily="34" charset="0"/>
              <a:buNone/>
            </a:pPr>
            <a:r>
              <a:rPr lang="en-US" sz="3200" smtClean="0"/>
              <a:t>Youth Leaders will learn how to use Cooperative Grouping and Team Building in order to build open communication and trust in their youth groups. </a:t>
            </a:r>
          </a:p>
        </p:txBody>
      </p:sp>
      <p:pic>
        <p:nvPicPr>
          <p:cNvPr id="6" name="Picture 2" descr="http://www.ingodsimage.com/wp-content/uploads/2010/06/Preacher.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l="14307" r="14307"/>
          <a:stretch>
            <a:fillRect/>
          </a:stretch>
        </p:blipFill>
        <p:spPr bwMode="auto">
          <a:noFill/>
          <a:extLst>
            <a:ext uri="{909E8E84-426E-40DD-AFC4-6F175D3DCCD1}">
              <a14:hiddenFill xmlns:a14="http://schemas.microsoft.com/office/drawing/2010/main">
                <a:solidFill>
                  <a:srgbClr val="FFFFFF"/>
                </a:solidFill>
              </a14:hiddenFill>
            </a:ext>
          </a:ex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theme/theme1.xml><?xml version="1.0" encoding="utf-8"?>
<a:theme xmlns:a="http://schemas.openxmlformats.org/drawingml/2006/main" name="Office Theme">
  <a:themeElements>
    <a:clrScheme name="Custom 2">
      <a:dk1>
        <a:srgbClr val="3A3838"/>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Franklin Gothic">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7DA51B2-9B6D-4A3E-AAAA-A79550DE223D}" vid="{55C8D0B5-7873-450E-97BC-BB770F194E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721</TotalTime>
  <Words>1978</Words>
  <Application>Microsoft Office PowerPoint</Application>
  <PresentationFormat>On-screen Show (4:3)</PresentationFormat>
  <Paragraphs>251</Paragraphs>
  <Slides>21</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Franklin Gothic Book</vt:lpstr>
      <vt:lpstr>MS PGothic</vt:lpstr>
      <vt:lpstr>Arial</vt:lpstr>
      <vt:lpstr>Franklin Gothic Medium</vt:lpstr>
      <vt:lpstr>Calibri</vt:lpstr>
      <vt:lpstr>Baskerville</vt:lpstr>
      <vt:lpstr>Office Theme</vt:lpstr>
      <vt:lpstr>Youth Leadership: Facilitating Team Building and Communication</vt:lpstr>
      <vt:lpstr>Ice Breaker</vt:lpstr>
      <vt:lpstr>PowerPoint Presentation</vt:lpstr>
      <vt:lpstr>Today’s Agenda</vt:lpstr>
      <vt:lpstr>Training Norms</vt:lpstr>
      <vt:lpstr>Parking Lot</vt:lpstr>
      <vt:lpstr>Group Roles</vt:lpstr>
      <vt:lpstr>Spiritual Focus</vt:lpstr>
      <vt:lpstr>Training Objective</vt:lpstr>
      <vt:lpstr>Open Communication </vt:lpstr>
      <vt:lpstr>Assumption for Spiritual Foundation</vt:lpstr>
      <vt:lpstr>PowerPoint Presentation</vt:lpstr>
      <vt:lpstr>Share Out Reflection</vt:lpstr>
      <vt:lpstr>Diversity is a Good Thing</vt:lpstr>
      <vt:lpstr>Being a Facilitator of Leadership</vt:lpstr>
      <vt:lpstr>Cooperative Learning Strategy</vt:lpstr>
      <vt:lpstr>Cooperative Group Activity</vt:lpstr>
      <vt:lpstr>PowerPoint Presentation</vt:lpstr>
      <vt:lpstr>Team Building</vt:lpstr>
      <vt:lpstr>Team Building Activity </vt:lpstr>
      <vt:lpstr>Reflection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Macias</dc:creator>
  <cp:lastModifiedBy>Ben Macias</cp:lastModifiedBy>
  <cp:revision>84</cp:revision>
  <cp:lastPrinted>2014-01-04T04:22:02Z</cp:lastPrinted>
  <dcterms:created xsi:type="dcterms:W3CDTF">2013-12-18T06:02:36Z</dcterms:created>
  <dcterms:modified xsi:type="dcterms:W3CDTF">2014-01-12T01:43:52Z</dcterms:modified>
</cp:coreProperties>
</file>