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7" d="100"/>
          <a:sy n="47" d="100"/>
        </p:scale>
        <p:origin x="810"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4094922"/>
            <a:ext cx="6858000" cy="1162878"/>
          </a:xfrm>
        </p:spPr>
        <p:txBody>
          <a:bodyPr>
            <a:normAutofit/>
          </a:bodyPr>
          <a:lstStyle>
            <a:lvl1pPr marL="0" indent="0" algn="ctr">
              <a:buNone/>
              <a:defRPr sz="24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6614F16-676D-4602-8BA6-0C7AAA02C98E}" type="datetimeFigureOut">
              <a:rPr lang="en-US" smtClean="0"/>
              <a:t>1/11/2014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4F9F4B-2D86-4590-A24F-8AFA80E3A961}" type="slidenum">
              <a:rPr lang="en-US" smtClean="0"/>
              <a:t>‹#›</a:t>
            </a:fld>
            <a:endParaRPr lang="en-US"/>
          </a:p>
        </p:txBody>
      </p:sp>
    </p:spTree>
    <p:extLst>
      <p:ext uri="{BB962C8B-B14F-4D97-AF65-F5344CB8AC3E}">
        <p14:creationId xmlns:p14="http://schemas.microsoft.com/office/powerpoint/2010/main" val="18440829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614F16-676D-4602-8BA6-0C7AAA02C98E}" type="datetimeFigureOut">
              <a:rPr lang="en-US" smtClean="0"/>
              <a:t>1/11/2014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4F9F4B-2D86-4590-A24F-8AFA80E3A961}" type="slidenum">
              <a:rPr lang="en-US" smtClean="0"/>
              <a:t>‹#›</a:t>
            </a:fld>
            <a:endParaRPr lang="en-US"/>
          </a:p>
        </p:txBody>
      </p:sp>
    </p:spTree>
    <p:extLst>
      <p:ext uri="{BB962C8B-B14F-4D97-AF65-F5344CB8AC3E}">
        <p14:creationId xmlns:p14="http://schemas.microsoft.com/office/powerpoint/2010/main" val="3647748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614F16-676D-4602-8BA6-0C7AAA02C98E}" type="datetimeFigureOut">
              <a:rPr lang="en-US" smtClean="0"/>
              <a:t>1/11/2014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4F9F4B-2D86-4590-A24F-8AFA80E3A961}" type="slidenum">
              <a:rPr lang="en-US" smtClean="0"/>
              <a:t>‹#›</a:t>
            </a:fld>
            <a:endParaRPr lang="en-US"/>
          </a:p>
        </p:txBody>
      </p:sp>
    </p:spTree>
    <p:extLst>
      <p:ext uri="{BB962C8B-B14F-4D97-AF65-F5344CB8AC3E}">
        <p14:creationId xmlns:p14="http://schemas.microsoft.com/office/powerpoint/2010/main" val="15291289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614F16-676D-4602-8BA6-0C7AAA02C98E}" type="datetimeFigureOut">
              <a:rPr lang="en-US" smtClean="0"/>
              <a:t>1/11/2014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4F9F4B-2D86-4590-A24F-8AFA80E3A961}" type="slidenum">
              <a:rPr lang="en-US" smtClean="0"/>
              <a:t>‹#›</a:t>
            </a:fld>
            <a:endParaRPr lang="en-US"/>
          </a:p>
        </p:txBody>
      </p:sp>
    </p:spTree>
    <p:extLst>
      <p:ext uri="{BB962C8B-B14F-4D97-AF65-F5344CB8AC3E}">
        <p14:creationId xmlns:p14="http://schemas.microsoft.com/office/powerpoint/2010/main" val="4075885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614F16-676D-4602-8BA6-0C7AAA02C98E}" type="datetimeFigureOut">
              <a:rPr lang="en-US" smtClean="0"/>
              <a:t>1/11/2014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4F9F4B-2D86-4590-A24F-8AFA80E3A961}" type="slidenum">
              <a:rPr lang="en-US" smtClean="0"/>
              <a:t>‹#›</a:t>
            </a:fld>
            <a:endParaRPr lang="en-US"/>
          </a:p>
        </p:txBody>
      </p:sp>
    </p:spTree>
    <p:extLst>
      <p:ext uri="{BB962C8B-B14F-4D97-AF65-F5344CB8AC3E}">
        <p14:creationId xmlns:p14="http://schemas.microsoft.com/office/powerpoint/2010/main" val="5013425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614F16-676D-4602-8BA6-0C7AAA02C98E}" type="datetimeFigureOut">
              <a:rPr lang="en-US" smtClean="0"/>
              <a:t>1/11/2014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4F9F4B-2D86-4590-A24F-8AFA80E3A961}" type="slidenum">
              <a:rPr lang="en-US" smtClean="0"/>
              <a:t>‹#›</a:t>
            </a:fld>
            <a:endParaRPr lang="en-US"/>
          </a:p>
        </p:txBody>
      </p:sp>
    </p:spTree>
    <p:extLst>
      <p:ext uri="{BB962C8B-B14F-4D97-AF65-F5344CB8AC3E}">
        <p14:creationId xmlns:p14="http://schemas.microsoft.com/office/powerpoint/2010/main" val="9920666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lvl1pPr>
              <a:defRPr>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614F16-676D-4602-8BA6-0C7AAA02C98E}" type="datetimeFigureOut">
              <a:rPr lang="en-US" smtClean="0"/>
              <a:t>1/11/2014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4F9F4B-2D86-4590-A24F-8AFA80E3A961}" type="slidenum">
              <a:rPr lang="en-US" smtClean="0"/>
              <a:t>‹#›</a:t>
            </a:fld>
            <a:endParaRPr lang="en-US"/>
          </a:p>
        </p:txBody>
      </p:sp>
    </p:spTree>
    <p:extLst>
      <p:ext uri="{BB962C8B-B14F-4D97-AF65-F5344CB8AC3E}">
        <p14:creationId xmlns:p14="http://schemas.microsoft.com/office/powerpoint/2010/main" val="1200232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6614F16-676D-4602-8BA6-0C7AAA02C98E}" type="datetimeFigureOut">
              <a:rPr lang="en-US" smtClean="0"/>
              <a:t>1/11/2014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4F9F4B-2D86-4590-A24F-8AFA80E3A961}" type="slidenum">
              <a:rPr lang="en-US" smtClean="0"/>
              <a:t>‹#›</a:t>
            </a:fld>
            <a:endParaRPr lang="en-US"/>
          </a:p>
        </p:txBody>
      </p:sp>
    </p:spTree>
    <p:extLst>
      <p:ext uri="{BB962C8B-B14F-4D97-AF65-F5344CB8AC3E}">
        <p14:creationId xmlns:p14="http://schemas.microsoft.com/office/powerpoint/2010/main" val="28632586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614F16-676D-4602-8BA6-0C7AAA02C98E}" type="datetimeFigureOut">
              <a:rPr lang="en-US" smtClean="0"/>
              <a:t>1/11/2014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4F9F4B-2D86-4590-A24F-8AFA80E3A961}" type="slidenum">
              <a:rPr lang="en-US" smtClean="0"/>
              <a:t>‹#›</a:t>
            </a:fld>
            <a:endParaRPr lang="en-US"/>
          </a:p>
        </p:txBody>
      </p:sp>
    </p:spTree>
    <p:extLst>
      <p:ext uri="{BB962C8B-B14F-4D97-AF65-F5344CB8AC3E}">
        <p14:creationId xmlns:p14="http://schemas.microsoft.com/office/powerpoint/2010/main" val="1657856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614F16-676D-4602-8BA6-0C7AAA02C98E}" type="datetimeFigureOut">
              <a:rPr lang="en-US" smtClean="0"/>
              <a:t>1/11/2014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4F9F4B-2D86-4590-A24F-8AFA80E3A961}" type="slidenum">
              <a:rPr lang="en-US" smtClean="0"/>
              <a:t>‹#›</a:t>
            </a:fld>
            <a:endParaRPr lang="en-US"/>
          </a:p>
        </p:txBody>
      </p:sp>
    </p:spTree>
    <p:extLst>
      <p:ext uri="{BB962C8B-B14F-4D97-AF65-F5344CB8AC3E}">
        <p14:creationId xmlns:p14="http://schemas.microsoft.com/office/powerpoint/2010/main" val="1185357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614F16-676D-4602-8BA6-0C7AAA02C98E}" type="datetimeFigureOut">
              <a:rPr lang="en-US" smtClean="0"/>
              <a:t>1/11/2014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4F9F4B-2D86-4590-A24F-8AFA80E3A961}" type="slidenum">
              <a:rPr lang="en-US" smtClean="0"/>
              <a:t>‹#›</a:t>
            </a:fld>
            <a:endParaRPr lang="en-US"/>
          </a:p>
        </p:txBody>
      </p:sp>
    </p:spTree>
    <p:extLst>
      <p:ext uri="{BB962C8B-B14F-4D97-AF65-F5344CB8AC3E}">
        <p14:creationId xmlns:p14="http://schemas.microsoft.com/office/powerpoint/2010/main" val="2628598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D6614F16-676D-4602-8BA6-0C7AAA02C98E}" type="datetimeFigureOut">
              <a:rPr lang="en-US" smtClean="0"/>
              <a:t>1/11/2014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C4F9F4B-2D86-4590-A24F-8AFA80E3A961}" type="slidenum">
              <a:rPr lang="en-US" smtClean="0"/>
              <a:t>‹#›</a:t>
            </a:fld>
            <a:endParaRPr lang="en-US"/>
          </a:p>
        </p:txBody>
      </p:sp>
    </p:spTree>
    <p:extLst>
      <p:ext uri="{BB962C8B-B14F-4D97-AF65-F5344CB8AC3E}">
        <p14:creationId xmlns:p14="http://schemas.microsoft.com/office/powerpoint/2010/main" val="69148604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Youth Discipleship</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8415852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Distorted View of Christianity</a:t>
            </a:r>
            <a:endParaRPr lang="en-US" dirty="0"/>
          </a:p>
        </p:txBody>
      </p:sp>
      <p:sp>
        <p:nvSpPr>
          <p:cNvPr id="3" name="Content Placeholder 2"/>
          <p:cNvSpPr>
            <a:spLocks noGrp="1"/>
          </p:cNvSpPr>
          <p:nvPr>
            <p:ph idx="1"/>
          </p:nvPr>
        </p:nvSpPr>
        <p:spPr/>
        <p:txBody>
          <a:bodyPr>
            <a:noAutofit/>
          </a:bodyPr>
          <a:lstStyle/>
          <a:p>
            <a:r>
              <a:rPr lang="en-US" sz="2400" dirty="0"/>
              <a:t>Christianity is not a mere religion, and it is not simply based upon various teachings.  Christianity is based on the life, character, and identity of a person- Jesus Christ.  Christ did not come to earth to teach Christianity- Christ is Christianity! </a:t>
            </a:r>
            <a:endParaRPr lang="en-US" sz="2400" dirty="0" smtClean="0"/>
          </a:p>
          <a:p>
            <a:r>
              <a:rPr lang="en-US" sz="2400" dirty="0"/>
              <a:t>Most religions of the world are based on philosophical propositions or theological ideologies.  If you remove its founding prophet or guru, that religion will remain intact.  That is because the religions are based on the teachings, not upon the founding teacher.  That is not true of Christianity.  While the Christian faith has a particular belief system, and people have developed a theological construct from Scripture, its essential basis is the life, work, and person of its founder- Jesus Christ. </a:t>
            </a:r>
          </a:p>
        </p:txBody>
      </p:sp>
    </p:spTree>
    <p:extLst>
      <p:ext uri="{BB962C8B-B14F-4D97-AF65-F5344CB8AC3E}">
        <p14:creationId xmlns:p14="http://schemas.microsoft.com/office/powerpoint/2010/main" val="3341163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Distorted View of Christianity</a:t>
            </a:r>
            <a:endParaRPr lang="en-US" dirty="0"/>
          </a:p>
        </p:txBody>
      </p:sp>
      <p:sp>
        <p:nvSpPr>
          <p:cNvPr id="3" name="Content Placeholder 2"/>
          <p:cNvSpPr>
            <a:spLocks noGrp="1"/>
          </p:cNvSpPr>
          <p:nvPr>
            <p:ph idx="1"/>
          </p:nvPr>
        </p:nvSpPr>
        <p:spPr/>
        <p:txBody>
          <a:bodyPr/>
          <a:lstStyle/>
          <a:p>
            <a:r>
              <a:rPr lang="en-US" sz="2400" dirty="0"/>
              <a:t>This unique fact changes the discussion.  Instead of comparing the teachings of one religion to another, the essential question of Christianity is how a man or a woman relates to the person of Jesus Christ. </a:t>
            </a:r>
            <a:endParaRPr lang="en-US" sz="2400" dirty="0" smtClean="0"/>
          </a:p>
          <a:p>
            <a:r>
              <a:rPr lang="en-US" sz="2400" dirty="0" smtClean="0"/>
              <a:t>Jesus </a:t>
            </a:r>
            <a:r>
              <a:rPr lang="en-US" sz="2400" dirty="0"/>
              <a:t>said to the Pharisees in John 8:24, NLT), </a:t>
            </a:r>
            <a:r>
              <a:rPr lang="en-US" sz="2400" i="1" dirty="0"/>
              <a:t>“Unless you believe that I am who I say I am, you will die in your sins.”</a:t>
            </a:r>
            <a:r>
              <a:rPr lang="en-US" sz="2400" dirty="0"/>
              <a:t> </a:t>
            </a:r>
            <a:endParaRPr lang="en-US" sz="2400" dirty="0" smtClean="0"/>
          </a:p>
          <a:p>
            <a:r>
              <a:rPr lang="en-US" sz="2400" dirty="0"/>
              <a:t>The essence of Christianity can be summed up in John 17:3 (GWT) when Jesus said, </a:t>
            </a:r>
            <a:r>
              <a:rPr lang="en-US" sz="2400" i="1" dirty="0"/>
              <a:t>“This is eternal life: to know you, the only true God, and Jesus Christ whom you sent.”</a:t>
            </a:r>
            <a:r>
              <a:rPr lang="en-US" sz="2400" dirty="0"/>
              <a:t> </a:t>
            </a:r>
          </a:p>
          <a:p>
            <a:r>
              <a:rPr lang="en-US" sz="2400" dirty="0"/>
              <a:t>Christianity is about Christ coming to earth to raise dead people to new life through a relationship with him! </a:t>
            </a:r>
          </a:p>
          <a:p>
            <a:endParaRPr lang="en-US" dirty="0" smtClean="0"/>
          </a:p>
          <a:p>
            <a:endParaRPr lang="en-US" dirty="0"/>
          </a:p>
        </p:txBody>
      </p:sp>
    </p:spTree>
    <p:extLst>
      <p:ext uri="{BB962C8B-B14F-4D97-AF65-F5344CB8AC3E}">
        <p14:creationId xmlns:p14="http://schemas.microsoft.com/office/powerpoint/2010/main" val="1140911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Distorted View of Truth</a:t>
            </a:r>
            <a:endParaRPr lang="en-US" dirty="0"/>
          </a:p>
        </p:txBody>
      </p:sp>
      <p:sp>
        <p:nvSpPr>
          <p:cNvPr id="3" name="Content Placeholder 2"/>
          <p:cNvSpPr>
            <a:spLocks noGrp="1"/>
          </p:cNvSpPr>
          <p:nvPr>
            <p:ph idx="1"/>
          </p:nvPr>
        </p:nvSpPr>
        <p:spPr/>
        <p:txBody>
          <a:bodyPr/>
          <a:lstStyle/>
          <a:p>
            <a:r>
              <a:rPr lang="en-US" sz="2400" dirty="0" smtClean="0"/>
              <a:t>Many young people </a:t>
            </a:r>
            <a:r>
              <a:rPr lang="en-US" sz="2400" dirty="0"/>
              <a:t>have adopted the view that moral truth is not true for them until they choose to believe it.  They believe that the act of believing makes things true.  And then, once they believe, those things will be true for them only until they choose to believe something else.  As soon as something more appealing comes along they are likely to begin believing that- whether or not it is Biblical. </a:t>
            </a:r>
            <a:endParaRPr lang="en-US" sz="2400" dirty="0" smtClean="0"/>
          </a:p>
          <a:p>
            <a:endParaRPr lang="en-US" sz="2400" dirty="0"/>
          </a:p>
          <a:p>
            <a:r>
              <a:rPr lang="en-US" sz="2400" dirty="0"/>
              <a:t>They have been conditioned to believe that each individual has been given the right to say and do what that person is best for him or her.  </a:t>
            </a:r>
          </a:p>
          <a:p>
            <a:endParaRPr lang="en-US" dirty="0"/>
          </a:p>
        </p:txBody>
      </p:sp>
    </p:spTree>
    <p:extLst>
      <p:ext uri="{BB962C8B-B14F-4D97-AF65-F5344CB8AC3E}">
        <p14:creationId xmlns:p14="http://schemas.microsoft.com/office/powerpoint/2010/main" val="3639981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Distorted View of Truth</a:t>
            </a:r>
            <a:endParaRPr lang="en-US" dirty="0"/>
          </a:p>
        </p:txBody>
      </p:sp>
      <p:sp>
        <p:nvSpPr>
          <p:cNvPr id="3" name="Content Placeholder 2"/>
          <p:cNvSpPr>
            <a:spLocks noGrp="1"/>
          </p:cNvSpPr>
          <p:nvPr>
            <p:ph idx="1"/>
          </p:nvPr>
        </p:nvSpPr>
        <p:spPr/>
        <p:txBody>
          <a:bodyPr>
            <a:normAutofit lnSpcReduction="10000"/>
          </a:bodyPr>
          <a:lstStyle/>
          <a:p>
            <a:endParaRPr lang="en-US" dirty="0"/>
          </a:p>
          <a:p>
            <a:r>
              <a:rPr lang="en-US" sz="3200" dirty="0"/>
              <a:t>Treating universal truth as personal preference is disastrous because God never intended us to see scriptural truth as optional or to position ourselves as the sole arbiters of what is right and wrong.  But that is precisely what our young people are doing, and consequently, they are making wrong choices…while thinking they are right.</a:t>
            </a:r>
          </a:p>
          <a:p>
            <a:endParaRPr lang="en-US" dirty="0"/>
          </a:p>
        </p:txBody>
      </p:sp>
    </p:spTree>
    <p:extLst>
      <p:ext uri="{BB962C8B-B14F-4D97-AF65-F5344CB8AC3E}">
        <p14:creationId xmlns:p14="http://schemas.microsoft.com/office/powerpoint/2010/main" val="2215953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Distorted View of Reality</a:t>
            </a:r>
            <a:endParaRPr lang="en-US" dirty="0"/>
          </a:p>
        </p:txBody>
      </p:sp>
      <p:sp>
        <p:nvSpPr>
          <p:cNvPr id="3" name="Content Placeholder 2"/>
          <p:cNvSpPr>
            <a:spLocks noGrp="1"/>
          </p:cNvSpPr>
          <p:nvPr>
            <p:ph idx="1"/>
          </p:nvPr>
        </p:nvSpPr>
        <p:spPr/>
        <p:txBody>
          <a:bodyPr>
            <a:normAutofit fontScale="92500" lnSpcReduction="10000"/>
          </a:bodyPr>
          <a:lstStyle/>
          <a:p>
            <a:endParaRPr lang="en-US" dirty="0"/>
          </a:p>
          <a:p>
            <a:r>
              <a:rPr lang="en-US" sz="3200" dirty="0"/>
              <a:t>We live in the most pragmatic generation ever.  Young people today want what is real, relevant, and “right now.”  This generation, as a rule, is not asking “is it true?” but rather, “does it work?”  72% of our young people believe that “you can tell if something is morally/ethically right for you by whether or not it works in your life.”  However, the Bible repeatedly makes it clear that the credo “if it works, it’s right” does not reflect the way things really are.</a:t>
            </a:r>
          </a:p>
          <a:p>
            <a:endParaRPr lang="en-US" dirty="0"/>
          </a:p>
        </p:txBody>
      </p:sp>
    </p:spTree>
    <p:extLst>
      <p:ext uri="{BB962C8B-B14F-4D97-AF65-F5344CB8AC3E}">
        <p14:creationId xmlns:p14="http://schemas.microsoft.com/office/powerpoint/2010/main" val="1366284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Distorted View of Reality</a:t>
            </a:r>
            <a:endParaRPr lang="en-US" dirty="0"/>
          </a:p>
        </p:txBody>
      </p:sp>
      <p:sp>
        <p:nvSpPr>
          <p:cNvPr id="3" name="Content Placeholder 2"/>
          <p:cNvSpPr>
            <a:spLocks noGrp="1"/>
          </p:cNvSpPr>
          <p:nvPr>
            <p:ph idx="1"/>
          </p:nvPr>
        </p:nvSpPr>
        <p:spPr/>
        <p:txBody>
          <a:bodyPr/>
          <a:lstStyle/>
          <a:p>
            <a:r>
              <a:rPr lang="en-US" sz="3200" dirty="0"/>
              <a:t>If immediate workability is what young people use to make choices, they will be more readily induced to instant gratification, temporary fixes, and expedient answers that promise not the provision and protection of God’s ways but deceit and destruction. </a:t>
            </a:r>
            <a:endParaRPr lang="en-US" sz="3200" dirty="0" smtClean="0"/>
          </a:p>
          <a:p>
            <a:endParaRPr lang="en-US" dirty="0"/>
          </a:p>
        </p:txBody>
      </p:sp>
    </p:spTree>
    <p:extLst>
      <p:ext uri="{BB962C8B-B14F-4D97-AF65-F5344CB8AC3E}">
        <p14:creationId xmlns:p14="http://schemas.microsoft.com/office/powerpoint/2010/main" val="30836672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Make Disciples</a:t>
            </a:r>
            <a:endParaRPr lang="en-US" dirty="0"/>
          </a:p>
        </p:txBody>
      </p:sp>
      <p:sp>
        <p:nvSpPr>
          <p:cNvPr id="3" name="Content Placeholder 2"/>
          <p:cNvSpPr>
            <a:spLocks noGrp="1"/>
          </p:cNvSpPr>
          <p:nvPr>
            <p:ph idx="1"/>
          </p:nvPr>
        </p:nvSpPr>
        <p:spPr/>
        <p:txBody>
          <a:bodyPr>
            <a:normAutofit/>
          </a:bodyPr>
          <a:lstStyle/>
          <a:p>
            <a:r>
              <a:rPr lang="en-US" sz="3200" dirty="0" smtClean="0"/>
              <a:t>Matthew </a:t>
            </a:r>
            <a:r>
              <a:rPr lang="en-US" sz="3200" dirty="0"/>
              <a:t>28:19 (ESV), </a:t>
            </a:r>
            <a:r>
              <a:rPr lang="en-US" sz="3200" i="1" dirty="0"/>
              <a:t>“Go and make disciples…”</a:t>
            </a:r>
            <a:r>
              <a:rPr lang="en-US" sz="3200" dirty="0"/>
              <a:t> </a:t>
            </a:r>
            <a:r>
              <a:rPr lang="en-US" sz="3200" dirty="0" smtClean="0"/>
              <a:t>This </a:t>
            </a:r>
            <a:r>
              <a:rPr lang="en-US" sz="3200" dirty="0"/>
              <a:t>is such a simple statement with such a profound meaning.  We cannot just be concerned about winning souls and growing numerically, we have to be dedicated to see young people live a transformed life, not just see them saved. </a:t>
            </a:r>
          </a:p>
        </p:txBody>
      </p:sp>
    </p:spTree>
    <p:extLst>
      <p:ext uri="{BB962C8B-B14F-4D97-AF65-F5344CB8AC3E}">
        <p14:creationId xmlns:p14="http://schemas.microsoft.com/office/powerpoint/2010/main" val="2470132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Make Disciples</a:t>
            </a:r>
            <a:endParaRPr lang="en-US" dirty="0"/>
          </a:p>
        </p:txBody>
      </p:sp>
      <p:sp>
        <p:nvSpPr>
          <p:cNvPr id="3" name="Content Placeholder 2"/>
          <p:cNvSpPr>
            <a:spLocks noGrp="1"/>
          </p:cNvSpPr>
          <p:nvPr>
            <p:ph idx="1"/>
          </p:nvPr>
        </p:nvSpPr>
        <p:spPr/>
        <p:txBody>
          <a:bodyPr>
            <a:noAutofit/>
          </a:bodyPr>
          <a:lstStyle/>
          <a:p>
            <a:r>
              <a:rPr lang="en-US" sz="3200" dirty="0"/>
              <a:t>Discipleship is not something that just happens, it is a life-long process.  So we see, that even though “making disciples” sounds like a simple concept, it is not easy.  Making disciples, literally involves us taking people by the hand and teaching them how to live for Christ.  Jesus did not just say to “teach them” but “teach them to obey”.  In other words, discipleship involves not just teaching people but causing people to live what we are teaching. </a:t>
            </a:r>
          </a:p>
        </p:txBody>
      </p:sp>
    </p:spTree>
    <p:extLst>
      <p:ext uri="{BB962C8B-B14F-4D97-AF65-F5344CB8AC3E}">
        <p14:creationId xmlns:p14="http://schemas.microsoft.com/office/powerpoint/2010/main" val="3163135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Make Disciples</a:t>
            </a:r>
            <a:endParaRPr lang="en-US" dirty="0"/>
          </a:p>
        </p:txBody>
      </p:sp>
      <p:sp>
        <p:nvSpPr>
          <p:cNvPr id="3" name="Content Placeholder 2"/>
          <p:cNvSpPr>
            <a:spLocks noGrp="1"/>
          </p:cNvSpPr>
          <p:nvPr>
            <p:ph idx="1"/>
          </p:nvPr>
        </p:nvSpPr>
        <p:spPr/>
        <p:txBody>
          <a:bodyPr>
            <a:normAutofit/>
          </a:bodyPr>
          <a:lstStyle/>
          <a:p>
            <a:r>
              <a:rPr lang="en-US" sz="3200" dirty="0"/>
              <a:t>Because this generation is looking for something that is real, relevant, and “right now”, our first task in show them that the Gospel of Jesus Christ is real, relevant, and “right now” in our own lives.  </a:t>
            </a:r>
            <a:r>
              <a:rPr lang="en-US" sz="3200" b="1" dirty="0"/>
              <a:t>We have to become living models of truth in our own lives.</a:t>
            </a:r>
            <a:r>
              <a:rPr lang="en-US" sz="3200" dirty="0"/>
              <a:t>  More than young people need hearing truth </a:t>
            </a:r>
            <a:r>
              <a:rPr lang="en-US" sz="3200" i="1" dirty="0"/>
              <a:t>preached</a:t>
            </a:r>
            <a:r>
              <a:rPr lang="en-US" sz="3200" dirty="0"/>
              <a:t> out, they need to see truth </a:t>
            </a:r>
            <a:r>
              <a:rPr lang="en-US" sz="3200" i="1" dirty="0"/>
              <a:t>lived</a:t>
            </a:r>
            <a:r>
              <a:rPr lang="en-US" sz="3200" dirty="0"/>
              <a:t> out! </a:t>
            </a:r>
          </a:p>
        </p:txBody>
      </p:sp>
    </p:spTree>
    <p:extLst>
      <p:ext uri="{BB962C8B-B14F-4D97-AF65-F5344CB8AC3E}">
        <p14:creationId xmlns:p14="http://schemas.microsoft.com/office/powerpoint/2010/main" val="30089650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Make Disciples</a:t>
            </a:r>
            <a:endParaRPr lang="en-US" dirty="0"/>
          </a:p>
        </p:txBody>
      </p:sp>
      <p:sp>
        <p:nvSpPr>
          <p:cNvPr id="3" name="Content Placeholder 2"/>
          <p:cNvSpPr>
            <a:spLocks noGrp="1"/>
          </p:cNvSpPr>
          <p:nvPr>
            <p:ph idx="1"/>
          </p:nvPr>
        </p:nvSpPr>
        <p:spPr/>
        <p:txBody>
          <a:bodyPr>
            <a:noAutofit/>
          </a:bodyPr>
          <a:lstStyle/>
          <a:p>
            <a:r>
              <a:rPr lang="en-US" sz="3200" dirty="0"/>
              <a:t>While declaring truth is of upmost importance, the disconnect with this generation is that they see too much inconsistency in what is preached and what is lived. </a:t>
            </a:r>
            <a:endParaRPr lang="en-US" sz="3200" dirty="0" smtClean="0"/>
          </a:p>
          <a:p>
            <a:r>
              <a:rPr lang="en-US" sz="3200" dirty="0"/>
              <a:t>We as leaders need to move beyond proclaiming truth, and live out the gospel whereby we demonstrate a transformed life of devotion to God and love of others.  There is absolutely no substitute for this! </a:t>
            </a:r>
          </a:p>
        </p:txBody>
      </p:sp>
    </p:spTree>
    <p:extLst>
      <p:ext uri="{BB962C8B-B14F-4D97-AF65-F5344CB8AC3E}">
        <p14:creationId xmlns:p14="http://schemas.microsoft.com/office/powerpoint/2010/main" val="782605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The Challenge</a:t>
            </a:r>
            <a:endParaRPr lang="en-US" dirty="0">
              <a:solidFill>
                <a:schemeClr val="bg1"/>
              </a:solidFill>
            </a:endParaRPr>
          </a:p>
        </p:txBody>
      </p:sp>
      <p:sp>
        <p:nvSpPr>
          <p:cNvPr id="3" name="Content Placeholder 2"/>
          <p:cNvSpPr>
            <a:spLocks noGrp="1"/>
          </p:cNvSpPr>
          <p:nvPr>
            <p:ph idx="1"/>
          </p:nvPr>
        </p:nvSpPr>
        <p:spPr/>
        <p:txBody>
          <a:bodyPr>
            <a:noAutofit/>
          </a:bodyPr>
          <a:lstStyle/>
          <a:p>
            <a:r>
              <a:rPr lang="en-US" sz="2800" dirty="0"/>
              <a:t>W</a:t>
            </a:r>
            <a:r>
              <a:rPr lang="en-US" sz="2800" dirty="0" smtClean="0"/>
              <a:t>e </a:t>
            </a:r>
            <a:r>
              <a:rPr lang="en-US" sz="2800" dirty="0"/>
              <a:t>are facing the challenge of getting this generation to live a truly, transformed Christian life; to be disciples of Christ.  We live in a generation that does not reject Christianity per se, but it has a distorted view of it.  This distorted view in turn affects the way young people think, and ultimately how they behave. </a:t>
            </a:r>
          </a:p>
        </p:txBody>
      </p:sp>
    </p:spTree>
    <p:extLst>
      <p:ext uri="{BB962C8B-B14F-4D97-AF65-F5344CB8AC3E}">
        <p14:creationId xmlns:p14="http://schemas.microsoft.com/office/powerpoint/2010/main" val="10330494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Make Disciples</a:t>
            </a:r>
            <a:endParaRPr lang="en-US" dirty="0"/>
          </a:p>
        </p:txBody>
      </p:sp>
      <p:sp>
        <p:nvSpPr>
          <p:cNvPr id="3" name="Content Placeholder 2"/>
          <p:cNvSpPr>
            <a:spLocks noGrp="1"/>
          </p:cNvSpPr>
          <p:nvPr>
            <p:ph idx="1"/>
          </p:nvPr>
        </p:nvSpPr>
        <p:spPr/>
        <p:txBody>
          <a:bodyPr>
            <a:normAutofit lnSpcReduction="10000"/>
          </a:bodyPr>
          <a:lstStyle/>
          <a:p>
            <a:endParaRPr lang="en-US" sz="3200" dirty="0"/>
          </a:p>
          <a:p>
            <a:pPr lvl="1"/>
            <a:r>
              <a:rPr lang="en-US" sz="3200" dirty="0"/>
              <a:t>This “lived-out” gospel is not a new concept.  It is no different from what the apostles and early church did and taught.  I Corinthians 11:1 (ESV) Paul said, </a:t>
            </a:r>
            <a:r>
              <a:rPr lang="en-US" sz="3200" i="1" dirty="0"/>
              <a:t>“Be imitators of me, as I am of Christ.”</a:t>
            </a:r>
            <a:r>
              <a:rPr lang="en-US" sz="3200" dirty="0"/>
              <a:t>  When young people see the transforming power of Christ in action in our lives, they will be set on a platform to experience that same transforming power in their lives. </a:t>
            </a:r>
          </a:p>
          <a:p>
            <a:endParaRPr lang="en-US" dirty="0"/>
          </a:p>
        </p:txBody>
      </p:sp>
    </p:spTree>
    <p:extLst>
      <p:ext uri="{BB962C8B-B14F-4D97-AF65-F5344CB8AC3E}">
        <p14:creationId xmlns:p14="http://schemas.microsoft.com/office/powerpoint/2010/main" val="59149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Revelation of Jesus</a:t>
            </a:r>
            <a:endParaRPr lang="en-US" dirty="0"/>
          </a:p>
        </p:txBody>
      </p:sp>
      <p:sp>
        <p:nvSpPr>
          <p:cNvPr id="3" name="Content Placeholder 2"/>
          <p:cNvSpPr>
            <a:spLocks noGrp="1"/>
          </p:cNvSpPr>
          <p:nvPr>
            <p:ph idx="1"/>
          </p:nvPr>
        </p:nvSpPr>
        <p:spPr/>
        <p:txBody>
          <a:bodyPr>
            <a:noAutofit/>
          </a:bodyPr>
          <a:lstStyle/>
          <a:p>
            <a:r>
              <a:rPr lang="en-US" sz="3200" dirty="0"/>
              <a:t>Once young people see the genuine life that we live, we must reveal to young people who Christ really is and then lead them to properly respond to him. None of us naturally knows how to respond to God.  We need instruction and training.  We all need to be discipled in Christ, and because our young people have distorted views of God and are building their faith and lives on a faulty foundation, we must lead them to rebuild on the true foundation</a:t>
            </a:r>
            <a:r>
              <a:rPr lang="en-US" sz="3200" dirty="0" smtClean="0"/>
              <a:t>.  </a:t>
            </a:r>
            <a:endParaRPr lang="en-US" sz="3200" dirty="0"/>
          </a:p>
        </p:txBody>
      </p:sp>
    </p:spTree>
    <p:extLst>
      <p:ext uri="{BB962C8B-B14F-4D97-AF65-F5344CB8AC3E}">
        <p14:creationId xmlns:p14="http://schemas.microsoft.com/office/powerpoint/2010/main" val="2047896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Revelation of Jesus</a:t>
            </a:r>
            <a:endParaRPr lang="en-US" dirty="0"/>
          </a:p>
        </p:txBody>
      </p:sp>
      <p:sp>
        <p:nvSpPr>
          <p:cNvPr id="3" name="Content Placeholder 2"/>
          <p:cNvSpPr>
            <a:spLocks noGrp="1"/>
          </p:cNvSpPr>
          <p:nvPr>
            <p:ph idx="1"/>
          </p:nvPr>
        </p:nvSpPr>
        <p:spPr/>
        <p:txBody>
          <a:bodyPr>
            <a:normAutofit fontScale="92500" lnSpcReduction="20000"/>
          </a:bodyPr>
          <a:lstStyle/>
          <a:p>
            <a:endParaRPr lang="en-US" sz="3200" dirty="0"/>
          </a:p>
          <a:p>
            <a:r>
              <a:rPr lang="en-US" sz="3200" dirty="0"/>
              <a:t>Foundation #1- </a:t>
            </a:r>
            <a:r>
              <a:rPr lang="en-US" sz="3200" b="1" u="sng" dirty="0"/>
              <a:t>The God of Redemption who gave his very life.  </a:t>
            </a:r>
            <a:r>
              <a:rPr lang="en-US" sz="3200" dirty="0"/>
              <a:t>To know that God is the God of redemption gives us an insight into a God who accepts us unconditionally.  Despite our sin, Christ died to reclaim us.  Many of our young people fail to grasp both the depth of our sin and God’s marvelous love revealed in his redemptive heart.  Uncovering the deep meaning of God’s redemptive heart will open our young people’s hearts and minds to a whole new understanding of who God truly is.</a:t>
            </a:r>
          </a:p>
          <a:p>
            <a:endParaRPr lang="en-US" dirty="0"/>
          </a:p>
        </p:txBody>
      </p:sp>
    </p:spTree>
    <p:extLst>
      <p:ext uri="{BB962C8B-B14F-4D97-AF65-F5344CB8AC3E}">
        <p14:creationId xmlns:p14="http://schemas.microsoft.com/office/powerpoint/2010/main" val="1807797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Revelation of Jesus</a:t>
            </a:r>
            <a:endParaRPr lang="en-US" dirty="0"/>
          </a:p>
        </p:txBody>
      </p:sp>
      <p:sp>
        <p:nvSpPr>
          <p:cNvPr id="3" name="Content Placeholder 2"/>
          <p:cNvSpPr>
            <a:spLocks noGrp="1"/>
          </p:cNvSpPr>
          <p:nvPr>
            <p:ph idx="1"/>
          </p:nvPr>
        </p:nvSpPr>
        <p:spPr/>
        <p:txBody>
          <a:bodyPr>
            <a:normAutofit fontScale="85000" lnSpcReduction="20000"/>
          </a:bodyPr>
          <a:lstStyle/>
          <a:p>
            <a:r>
              <a:rPr lang="en-US" sz="3200" dirty="0"/>
              <a:t>Foundation #2- </a:t>
            </a:r>
            <a:r>
              <a:rPr lang="en-US" sz="3200" b="1" u="sng" dirty="0"/>
              <a:t>The God of Relationships who gave His Spirit and the Word</a:t>
            </a:r>
            <a:r>
              <a:rPr lang="en-US" sz="3200" dirty="0"/>
              <a:t>.  A fact every bit as astounding as God’s dying for us is that he created us for relationship with him in the first place.  It is critically important that we help our young people understand that God made us specifically for the purpose of living in joyful and intimate relationship with </a:t>
            </a:r>
            <a:r>
              <a:rPr lang="en-US" sz="3200" dirty="0" smtClean="0"/>
              <a:t>him.  Because </a:t>
            </a:r>
            <a:r>
              <a:rPr lang="en-US" sz="3200" dirty="0"/>
              <a:t>he is the God of relationships, he gives us the Holy Ghost and His Word that we might know him so intimately that he literally lives in and through our very lives.  Our young people need to understand that the Word and the Holy Ghost are there to empower them to become more and more like Christ.</a:t>
            </a:r>
          </a:p>
          <a:p>
            <a:endParaRPr lang="en-US" dirty="0"/>
          </a:p>
        </p:txBody>
      </p:sp>
    </p:spTree>
    <p:extLst>
      <p:ext uri="{BB962C8B-B14F-4D97-AF65-F5344CB8AC3E}">
        <p14:creationId xmlns:p14="http://schemas.microsoft.com/office/powerpoint/2010/main" val="22590498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Revelation of Jesus</a:t>
            </a:r>
            <a:endParaRPr lang="en-US" dirty="0"/>
          </a:p>
        </p:txBody>
      </p:sp>
      <p:sp>
        <p:nvSpPr>
          <p:cNvPr id="3" name="Content Placeholder 2"/>
          <p:cNvSpPr>
            <a:spLocks noGrp="1"/>
          </p:cNvSpPr>
          <p:nvPr>
            <p:ph idx="1"/>
          </p:nvPr>
        </p:nvSpPr>
        <p:spPr/>
        <p:txBody>
          <a:bodyPr>
            <a:normAutofit/>
          </a:bodyPr>
          <a:lstStyle/>
          <a:p>
            <a:r>
              <a:rPr lang="en-US" sz="3200" dirty="0"/>
              <a:t>Foundation #3- </a:t>
            </a:r>
            <a:r>
              <a:rPr lang="en-US" sz="3200" b="1" u="sng" dirty="0"/>
              <a:t>The God of Restoration who Gave Us His Body (Church).  </a:t>
            </a:r>
            <a:r>
              <a:rPr lang="en-US" sz="3200" dirty="0"/>
              <a:t>The reason why Jesus came to earth was to restore the ways things were in the beginning.  He wants tor restore the way things were in Eden.  He wants to restore that intimate relationship with us that was lost when Adam and Eve fell. </a:t>
            </a:r>
          </a:p>
        </p:txBody>
      </p:sp>
    </p:spTree>
    <p:extLst>
      <p:ext uri="{BB962C8B-B14F-4D97-AF65-F5344CB8AC3E}">
        <p14:creationId xmlns:p14="http://schemas.microsoft.com/office/powerpoint/2010/main" val="8353598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Revelation of Jesus</a:t>
            </a:r>
            <a:endParaRPr lang="en-US" dirty="0"/>
          </a:p>
        </p:txBody>
      </p:sp>
      <p:sp>
        <p:nvSpPr>
          <p:cNvPr id="3" name="Content Placeholder 2"/>
          <p:cNvSpPr>
            <a:spLocks noGrp="1"/>
          </p:cNvSpPr>
          <p:nvPr>
            <p:ph idx="1"/>
          </p:nvPr>
        </p:nvSpPr>
        <p:spPr/>
        <p:txBody>
          <a:bodyPr>
            <a:noAutofit/>
          </a:bodyPr>
          <a:lstStyle/>
          <a:p>
            <a:r>
              <a:rPr lang="en-US" sz="3200" i="1" dirty="0"/>
              <a:t>“God was using Christ to restore his relationship with humanity…and he has given us (his church) this message of restored relationships to tell others.” </a:t>
            </a:r>
            <a:r>
              <a:rPr lang="en-US" sz="3200" dirty="0"/>
              <a:t> (II Corinthians 5:19, GWT).  Once our young people understand what God is up to in restoring everything to its original splendor they will be motivated to respond by becoming part of the process of reestablishing God’s kingdom in the lives of men and woman. </a:t>
            </a:r>
          </a:p>
        </p:txBody>
      </p:sp>
    </p:spTree>
    <p:extLst>
      <p:ext uri="{BB962C8B-B14F-4D97-AF65-F5344CB8AC3E}">
        <p14:creationId xmlns:p14="http://schemas.microsoft.com/office/powerpoint/2010/main" val="491070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Today’s Youths Priorities</a:t>
            </a:r>
            <a:endParaRPr lang="en-US" dirty="0"/>
          </a:p>
        </p:txBody>
      </p:sp>
      <p:sp>
        <p:nvSpPr>
          <p:cNvPr id="5" name="Content Placeholder 4"/>
          <p:cNvSpPr>
            <a:spLocks noGrp="1"/>
          </p:cNvSpPr>
          <p:nvPr>
            <p:ph idx="1"/>
          </p:nvPr>
        </p:nvSpPr>
        <p:spPr/>
        <p:txBody>
          <a:bodyPr/>
          <a:lstStyle/>
          <a:p>
            <a:endParaRPr lang="en-US" dirty="0"/>
          </a:p>
          <a:p>
            <a:pPr lvl="1"/>
            <a:r>
              <a:rPr lang="en-US" sz="3200" dirty="0"/>
              <a:t>65% want a close relationship with God;</a:t>
            </a:r>
          </a:p>
          <a:p>
            <a:pPr lvl="1"/>
            <a:r>
              <a:rPr lang="en-US" sz="3200" dirty="0"/>
              <a:t>49% want to make a difference in the world;</a:t>
            </a:r>
          </a:p>
          <a:p>
            <a:pPr lvl="1"/>
            <a:r>
              <a:rPr lang="en-US" sz="3200" dirty="0"/>
              <a:t>79% consider having close personal friends as a high-priority goal for their future.</a:t>
            </a:r>
          </a:p>
          <a:p>
            <a:endParaRPr lang="en-US" dirty="0"/>
          </a:p>
        </p:txBody>
      </p:sp>
    </p:spTree>
    <p:extLst>
      <p:ext uri="{BB962C8B-B14F-4D97-AF65-F5344CB8AC3E}">
        <p14:creationId xmlns:p14="http://schemas.microsoft.com/office/powerpoint/2010/main" val="35333544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Today’s Youth Believe?</a:t>
            </a:r>
            <a:endParaRPr lang="en-US" dirty="0"/>
          </a:p>
        </p:txBody>
      </p:sp>
      <p:sp>
        <p:nvSpPr>
          <p:cNvPr id="3" name="Content Placeholder 2"/>
          <p:cNvSpPr>
            <a:spLocks noGrp="1"/>
          </p:cNvSpPr>
          <p:nvPr>
            <p:ph idx="1"/>
          </p:nvPr>
        </p:nvSpPr>
        <p:spPr/>
        <p:txBody>
          <a:bodyPr>
            <a:normAutofit lnSpcReduction="10000"/>
          </a:bodyPr>
          <a:lstStyle/>
          <a:p>
            <a:endParaRPr lang="en-US" dirty="0"/>
          </a:p>
          <a:p>
            <a:pPr lvl="2"/>
            <a:r>
              <a:rPr lang="en-US" sz="3200" dirty="0"/>
              <a:t>63% don’t believe Jesus is the Son of the one true God;</a:t>
            </a:r>
          </a:p>
          <a:p>
            <a:pPr lvl="2"/>
            <a:r>
              <a:rPr lang="en-US" sz="3200" dirty="0"/>
              <a:t>58% believe all faiths teach equally valid truths;</a:t>
            </a:r>
          </a:p>
          <a:p>
            <a:pPr lvl="2"/>
            <a:r>
              <a:rPr lang="en-US" sz="3200" dirty="0"/>
              <a:t>51% don’t believe Jesus rose from the dead;</a:t>
            </a:r>
          </a:p>
          <a:p>
            <a:pPr lvl="2"/>
            <a:r>
              <a:rPr lang="en-US" sz="3200" dirty="0"/>
              <a:t>65% don’t believe Satan is a real entity;</a:t>
            </a:r>
          </a:p>
          <a:p>
            <a:pPr lvl="2"/>
            <a:r>
              <a:rPr lang="en-US" sz="3200" dirty="0"/>
              <a:t>68% don’t believe the Holy Ghost is a real entity.</a:t>
            </a:r>
          </a:p>
          <a:p>
            <a:endParaRPr lang="en-US" dirty="0"/>
          </a:p>
        </p:txBody>
      </p:sp>
    </p:spTree>
    <p:extLst>
      <p:ext uri="{BB962C8B-B14F-4D97-AF65-F5344CB8AC3E}">
        <p14:creationId xmlns:p14="http://schemas.microsoft.com/office/powerpoint/2010/main" val="169856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sz="3200" dirty="0"/>
              <a:t>Much of what they believe about Christianity, truth, reality, and the church comes from a distorted view they have gleaned from the world around them.  It’s not that they haven’t embraced a version of Christianity; it’s simply that the version they believe is not built on the true foundation of what biblical Christianity is all about. </a:t>
            </a:r>
            <a:r>
              <a:rPr lang="en-US" sz="3200" dirty="0" smtClean="0"/>
              <a:t>When </a:t>
            </a:r>
            <a:r>
              <a:rPr lang="en-US" sz="3200" dirty="0"/>
              <a:t>our view of the truth becomes distorted, then how we view God, ourselves, and others is profoundly affected. </a:t>
            </a:r>
          </a:p>
        </p:txBody>
      </p:sp>
    </p:spTree>
    <p:extLst>
      <p:ext uri="{BB962C8B-B14F-4D97-AF65-F5344CB8AC3E}">
        <p14:creationId xmlns:p14="http://schemas.microsoft.com/office/powerpoint/2010/main" val="279698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Truth Affects Behavior</a:t>
            </a:r>
            <a:endParaRPr lang="en-US" dirty="0"/>
          </a:p>
        </p:txBody>
      </p:sp>
      <p:sp>
        <p:nvSpPr>
          <p:cNvPr id="3" name="Content Placeholder 2"/>
          <p:cNvSpPr>
            <a:spLocks noGrp="1"/>
          </p:cNvSpPr>
          <p:nvPr>
            <p:ph idx="1"/>
          </p:nvPr>
        </p:nvSpPr>
        <p:spPr/>
        <p:txBody>
          <a:bodyPr>
            <a:normAutofit fontScale="92500" lnSpcReduction="20000"/>
          </a:bodyPr>
          <a:lstStyle/>
          <a:p>
            <a:r>
              <a:rPr lang="en-US" dirty="0"/>
              <a:t>Research shows that when our young people are not grounded upon the foundational truth of Christianity really is, there are highly likely to engage in “un-Christ-like” and destructive behavior. </a:t>
            </a:r>
            <a:endParaRPr lang="en-US" dirty="0" smtClean="0"/>
          </a:p>
          <a:p>
            <a:pPr lvl="1"/>
            <a:r>
              <a:rPr lang="en-US" sz="2200" dirty="0"/>
              <a:t>In the last 12 months…</a:t>
            </a:r>
          </a:p>
          <a:p>
            <a:pPr lvl="2"/>
            <a:r>
              <a:rPr lang="en-US" sz="2600" dirty="0"/>
              <a:t>was satisfied with their ethics and character?  </a:t>
            </a:r>
          </a:p>
          <a:p>
            <a:pPr marL="0" indent="0">
              <a:buNone/>
            </a:pPr>
            <a:r>
              <a:rPr lang="en-US" sz="1900" dirty="0"/>
              <a:t>91% (Professed Christian Youth), 90% (Non-Christian Youth)</a:t>
            </a:r>
          </a:p>
          <a:p>
            <a:pPr lvl="2"/>
            <a:r>
              <a:rPr lang="en-US" sz="2600" dirty="0"/>
              <a:t>…physically hurt someone when angered?</a:t>
            </a:r>
          </a:p>
          <a:p>
            <a:pPr marL="0" indent="0">
              <a:buNone/>
            </a:pPr>
            <a:r>
              <a:rPr lang="en-US" sz="1900" dirty="0"/>
              <a:t>63% (Professed Christian Youth), 67% (Non-Christian Youth)</a:t>
            </a:r>
          </a:p>
          <a:p>
            <a:pPr lvl="2"/>
            <a:r>
              <a:rPr lang="en-US" sz="2600" dirty="0"/>
              <a:t>…lied to a parent?</a:t>
            </a:r>
          </a:p>
          <a:p>
            <a:pPr marL="0" indent="0">
              <a:buNone/>
            </a:pPr>
            <a:r>
              <a:rPr lang="en-US" sz="1900" dirty="0"/>
              <a:t>93% (Professed Christian Youth), 93% (Non-Christian Youth)</a:t>
            </a:r>
          </a:p>
          <a:p>
            <a:pPr lvl="2"/>
            <a:r>
              <a:rPr lang="en-US" sz="2600" dirty="0"/>
              <a:t>…lied to a teacher?</a:t>
            </a:r>
          </a:p>
          <a:p>
            <a:pPr marL="0" indent="0">
              <a:buNone/>
            </a:pPr>
            <a:r>
              <a:rPr lang="en-US" sz="1900" dirty="0"/>
              <a:t>83% (Professed Christian Youth), 85% (Non-Christian Youth)</a:t>
            </a:r>
          </a:p>
          <a:p>
            <a:pPr lvl="2"/>
            <a:r>
              <a:rPr lang="en-US" sz="2600" dirty="0"/>
              <a:t>…cheated on a test?</a:t>
            </a:r>
          </a:p>
          <a:p>
            <a:pPr marL="0" indent="0">
              <a:buNone/>
            </a:pPr>
            <a:r>
              <a:rPr lang="en-US" sz="1900" dirty="0"/>
              <a:t>74% (Professed Christian Youth), 76% (Non-Christian Youth)</a:t>
            </a:r>
          </a:p>
          <a:p>
            <a:endParaRPr lang="en-US" dirty="0"/>
          </a:p>
        </p:txBody>
      </p:sp>
    </p:spTree>
    <p:extLst>
      <p:ext uri="{BB962C8B-B14F-4D97-AF65-F5344CB8AC3E}">
        <p14:creationId xmlns:p14="http://schemas.microsoft.com/office/powerpoint/2010/main" val="24621854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Same Language, Different Meaning</a:t>
            </a:r>
            <a:endParaRPr lang="en-US" dirty="0"/>
          </a:p>
        </p:txBody>
      </p:sp>
      <p:sp>
        <p:nvSpPr>
          <p:cNvPr id="3" name="Content Placeholder 2"/>
          <p:cNvSpPr>
            <a:spLocks noGrp="1"/>
          </p:cNvSpPr>
          <p:nvPr>
            <p:ph idx="1"/>
          </p:nvPr>
        </p:nvSpPr>
        <p:spPr/>
        <p:txBody>
          <a:bodyPr>
            <a:normAutofit fontScale="92500" lnSpcReduction="20000"/>
          </a:bodyPr>
          <a:lstStyle/>
          <a:p>
            <a:endParaRPr lang="en-US" dirty="0"/>
          </a:p>
          <a:p>
            <a:pPr lvl="2"/>
            <a:r>
              <a:rPr lang="en-US" sz="3200" dirty="0"/>
              <a:t>Tolerance- Adult culture says, “Accepting others without agreeing with or sharing their beliefs or lifestyle choices.”  Youth culture says, “Accepting that each individuals’ beliefs, values, lifestyles, and truth claims are equal.”</a:t>
            </a:r>
          </a:p>
          <a:p>
            <a:pPr lvl="2"/>
            <a:r>
              <a:rPr lang="en-US" sz="3200" dirty="0"/>
              <a:t>Moral Judgments- Adult culture says, “Certain things are morally right and wrong as determined by God.”  Youth culture says, “We have no right to judge another person’s view or behavior.”</a:t>
            </a:r>
          </a:p>
          <a:p>
            <a:endParaRPr lang="en-US" dirty="0"/>
          </a:p>
        </p:txBody>
      </p:sp>
    </p:spTree>
    <p:extLst>
      <p:ext uri="{BB962C8B-B14F-4D97-AF65-F5344CB8AC3E}">
        <p14:creationId xmlns:p14="http://schemas.microsoft.com/office/powerpoint/2010/main" val="35069712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endParaRPr lang="en-US" dirty="0"/>
          </a:p>
          <a:p>
            <a:pPr lvl="2"/>
            <a:r>
              <a:rPr lang="en-US" sz="3200" dirty="0"/>
              <a:t>Personal Preference- Adult culture says, “Preferences of color, food, clothing style, hobbies, etc., are personally determined.”  Youth culture says, “Preferences of sexual behaviors, value systems, and beliefs are personally determined.”</a:t>
            </a:r>
          </a:p>
          <a:p>
            <a:pPr lvl="2"/>
            <a:r>
              <a:rPr lang="en-US" sz="3200" dirty="0"/>
              <a:t>Freedom- Adult culture says, “Being free to do what you know you ought to do.”  Youth culture says, “Being able to do anything you want to do.”</a:t>
            </a:r>
          </a:p>
          <a:p>
            <a:pPr lvl="2"/>
            <a:r>
              <a:rPr lang="en-US" sz="3200" dirty="0"/>
              <a:t>Truth- Adult culture says, “An absolute standard of right and wrong.”  Youth culture says, “Whatever is right for you.”</a:t>
            </a:r>
          </a:p>
          <a:p>
            <a:endParaRPr lang="en-US" dirty="0"/>
          </a:p>
        </p:txBody>
      </p:sp>
    </p:spTree>
    <p:extLst>
      <p:ext uri="{BB962C8B-B14F-4D97-AF65-F5344CB8AC3E}">
        <p14:creationId xmlns:p14="http://schemas.microsoft.com/office/powerpoint/2010/main" val="5892015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Distorted View of Christianity</a:t>
            </a:r>
            <a:endParaRPr lang="en-US" dirty="0"/>
          </a:p>
        </p:txBody>
      </p:sp>
      <p:sp>
        <p:nvSpPr>
          <p:cNvPr id="3" name="Content Placeholder 2"/>
          <p:cNvSpPr>
            <a:spLocks noGrp="1"/>
          </p:cNvSpPr>
          <p:nvPr>
            <p:ph idx="1"/>
          </p:nvPr>
        </p:nvSpPr>
        <p:spPr/>
        <p:txBody>
          <a:bodyPr>
            <a:normAutofit fontScale="85000" lnSpcReduction="20000"/>
          </a:bodyPr>
          <a:lstStyle/>
          <a:p>
            <a:endParaRPr lang="en-US" dirty="0"/>
          </a:p>
          <a:p>
            <a:r>
              <a:rPr lang="en-US" sz="3500" b="1" dirty="0"/>
              <a:t>Distorted View of Christianity.</a:t>
            </a:r>
            <a:r>
              <a:rPr lang="en-US" sz="3500" dirty="0"/>
              <a:t>  Why is it that the vast majority of our own churched young people either believes or suspects that there is “no way to tell which religion is true?”  Because our young people’s minds have been influenced to believe that Christianity can’t be exclusively true.  You see, in our young people’s minds, no one has the right to assert that one religion is better than another.  They are taught the creed of the culture that says all beliefs are equal.</a:t>
            </a:r>
          </a:p>
          <a:p>
            <a:endParaRPr lang="en-US" dirty="0"/>
          </a:p>
        </p:txBody>
      </p:sp>
    </p:spTree>
    <p:extLst>
      <p:ext uri="{BB962C8B-B14F-4D97-AF65-F5344CB8AC3E}">
        <p14:creationId xmlns:p14="http://schemas.microsoft.com/office/powerpoint/2010/main" val="2828318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Custom 2">
      <a:dk1>
        <a:srgbClr val="3A3838"/>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Franklin Gothic">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77DA51B2-9B6D-4A3E-AAAA-A79550DE223D}" vid="{55C8D0B5-7873-450E-97BC-BB770F194E6B}"/>
    </a:ext>
  </a:extLst>
</a:theme>
</file>

<file path=docProps/app.xml><?xml version="1.0" encoding="utf-8"?>
<Properties xmlns="http://schemas.openxmlformats.org/officeDocument/2006/extended-properties" xmlns:vt="http://schemas.openxmlformats.org/officeDocument/2006/docPropsVTypes">
  <Template>Discipleship Men</Template>
  <TotalTime>0</TotalTime>
  <Words>2120</Words>
  <Application>Microsoft Office PowerPoint</Application>
  <PresentationFormat>On-screen Show (4:3)</PresentationFormat>
  <Paragraphs>83</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Franklin Gothic Book</vt:lpstr>
      <vt:lpstr>Franklin Gothic Medium</vt:lpstr>
      <vt:lpstr>Office Theme</vt:lpstr>
      <vt:lpstr>Youth Discipleship</vt:lpstr>
      <vt:lpstr>The Challenge</vt:lpstr>
      <vt:lpstr>Today’s Youths Priorities</vt:lpstr>
      <vt:lpstr>What Today’s Youth Believe?</vt:lpstr>
      <vt:lpstr>PowerPoint Presentation</vt:lpstr>
      <vt:lpstr>How Truth Affects Behavior</vt:lpstr>
      <vt:lpstr>Same Language, Different Meaning</vt:lpstr>
      <vt:lpstr>PowerPoint Presentation</vt:lpstr>
      <vt:lpstr>Distorted View of Christianity</vt:lpstr>
      <vt:lpstr>Distorted View of Christianity</vt:lpstr>
      <vt:lpstr>Distorted View of Christianity</vt:lpstr>
      <vt:lpstr>Distorted View of Truth</vt:lpstr>
      <vt:lpstr>Distorted View of Truth</vt:lpstr>
      <vt:lpstr>Distorted View of Reality</vt:lpstr>
      <vt:lpstr>Distorted View of Reality</vt:lpstr>
      <vt:lpstr>Make Disciples</vt:lpstr>
      <vt:lpstr>Make Disciples</vt:lpstr>
      <vt:lpstr>Make Disciples</vt:lpstr>
      <vt:lpstr>Make Disciples</vt:lpstr>
      <vt:lpstr>Make Disciples</vt:lpstr>
      <vt:lpstr>Revelation of Jesus</vt:lpstr>
      <vt:lpstr>Revelation of Jesus</vt:lpstr>
      <vt:lpstr>Revelation of Jesus</vt:lpstr>
      <vt:lpstr>Revelation of Jesus</vt:lpstr>
      <vt:lpstr>Revelation of Jesus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Youth Discipleship</dc:title>
  <cp:lastModifiedBy>Ben Macias</cp:lastModifiedBy>
  <cp:revision>1</cp:revision>
  <dcterms:created xsi:type="dcterms:W3CDTF">2014-01-12T01:13:59Z</dcterms:created>
  <dcterms:modified xsi:type="dcterms:W3CDTF">2014-01-12T01:14:20Z</dcterms:modified>
</cp:coreProperties>
</file>