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8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4922"/>
            <a:ext cx="6858000" cy="116287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4F16-676D-4602-8BA6-0C7AAA02C98E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9F4B-2D86-4590-A24F-8AFA80E3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ethegood.org/toolkit/organize-food-drive/overview" TargetMode="External"/><Relationship Id="rId2" Type="http://schemas.openxmlformats.org/officeDocument/2006/relationships/hyperlink" Target="http://www.redcrossblood.org/hosting-blood-dr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adingrockets.org/article/112/" TargetMode="External"/><Relationship Id="rId4" Type="http://schemas.openxmlformats.org/officeDocument/2006/relationships/hyperlink" Target="http://www.active.com/running/articles/how-to-organize-your-first-ra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COMMUNITY SERVICE AND OUTREACH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Joshua Alvarez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9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Jigsaw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3926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Introduction</a:t>
            </a:r>
            <a:r>
              <a:rPr lang="en-US" sz="2800" dirty="0" smtClean="0"/>
              <a:t>: Building Bridges</a:t>
            </a:r>
          </a:p>
          <a:p>
            <a:r>
              <a:rPr lang="en-US" sz="2800" b="1" dirty="0" smtClean="0"/>
              <a:t>One</a:t>
            </a:r>
            <a:r>
              <a:rPr lang="en-US" sz="2800" dirty="0" smtClean="0"/>
              <a:t>: What is our current view of outreach?</a:t>
            </a:r>
          </a:p>
          <a:p>
            <a:r>
              <a:rPr lang="en-US" sz="2800" b="1" dirty="0" smtClean="0"/>
              <a:t>Two</a:t>
            </a:r>
            <a:r>
              <a:rPr lang="en-US" sz="2800" dirty="0" smtClean="0"/>
              <a:t>: What is our current ministry programming?</a:t>
            </a:r>
          </a:p>
          <a:p>
            <a:r>
              <a:rPr lang="en-US" sz="2800" b="1" dirty="0" smtClean="0"/>
              <a:t>Three</a:t>
            </a:r>
            <a:r>
              <a:rPr lang="en-US" sz="2800" dirty="0" smtClean="0"/>
              <a:t>: How are we preparing people for externally focused ministry?</a:t>
            </a:r>
          </a:p>
          <a:p>
            <a:r>
              <a:rPr lang="en-US" sz="2800" b="1" dirty="0" smtClean="0"/>
              <a:t>Four</a:t>
            </a:r>
            <a:r>
              <a:rPr lang="en-US" sz="2800" dirty="0" smtClean="0"/>
              <a:t>: What are the needs of our city?</a:t>
            </a:r>
          </a:p>
          <a:p>
            <a:r>
              <a:rPr lang="en-US" sz="2800" b="1" dirty="0" smtClean="0"/>
              <a:t>Five</a:t>
            </a:r>
            <a:r>
              <a:rPr lang="en-US" sz="2800" dirty="0" smtClean="0"/>
              <a:t>: Who can we partner with for community transformation?</a:t>
            </a:r>
          </a:p>
          <a:p>
            <a:r>
              <a:rPr lang="en-US" sz="2800" b="1" dirty="0" smtClean="0"/>
              <a:t>Six</a:t>
            </a:r>
            <a:r>
              <a:rPr lang="en-US" sz="2800" dirty="0" smtClean="0"/>
              <a:t>: How can we get everyone involved?</a:t>
            </a:r>
          </a:p>
          <a:p>
            <a:r>
              <a:rPr lang="en-US" sz="2800" b="1" dirty="0" smtClean="0"/>
              <a:t>Conclusion</a:t>
            </a:r>
            <a:r>
              <a:rPr lang="en-US" sz="2800" dirty="0" smtClean="0"/>
              <a:t>: Fear of Heights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59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Jigsaw Close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 minute reflection</a:t>
            </a:r>
          </a:p>
          <a:p>
            <a:pPr lvl="1"/>
            <a:r>
              <a:rPr lang="en-US" sz="3700" dirty="0" smtClean="0"/>
              <a:t>How do you feel about becoming an externally focused youth group?</a:t>
            </a:r>
          </a:p>
          <a:p>
            <a:pPr lvl="1"/>
            <a:r>
              <a:rPr lang="en-US" sz="3700" dirty="0" smtClean="0"/>
              <a:t>What are some things you know you can do right away back home?</a:t>
            </a:r>
          </a:p>
          <a:p>
            <a:pPr lvl="1"/>
            <a:r>
              <a:rPr lang="en-US" sz="3700" dirty="0" smtClean="0"/>
              <a:t>What are some challenges you know you will face?</a:t>
            </a:r>
          </a:p>
        </p:txBody>
      </p:sp>
    </p:spTree>
    <p:extLst>
      <p:ext uri="{BB962C8B-B14F-4D97-AF65-F5344CB8AC3E}">
        <p14:creationId xmlns:p14="http://schemas.microsoft.com/office/powerpoint/2010/main" val="24048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7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316483" y="664440"/>
            <a:ext cx="4513021" cy="45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44872"/>
            <a:ext cx="6858000" cy="3358022"/>
          </a:xfrm>
        </p:spPr>
        <p:txBody>
          <a:bodyPr anchor="t">
            <a:noAutofit/>
          </a:bodyPr>
          <a:lstStyle/>
          <a:p>
            <a:r>
              <a:rPr lang="en-US" sz="7200" dirty="0" smtClean="0"/>
              <a:t>Think. </a:t>
            </a:r>
            <a:br>
              <a:rPr lang="en-US" sz="7200" dirty="0" smtClean="0"/>
            </a:br>
            <a:r>
              <a:rPr lang="en-US" sz="7200" dirty="0" smtClean="0"/>
              <a:t>Plan. </a:t>
            </a:r>
            <a:br>
              <a:rPr lang="en-US" sz="7200" dirty="0" smtClean="0"/>
            </a:br>
            <a:r>
              <a:rPr lang="en-US" sz="7200" dirty="0" smtClean="0"/>
              <a:t>Execute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" sz="3200" dirty="0"/>
              <a:t>Planning for excellence. Using Resources. Delegating Work</a:t>
            </a:r>
            <a:r>
              <a:rPr lang="en" sz="3200" dirty="0" smtClean="0"/>
              <a:t>.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14558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140576"/>
          </a:xfrm>
        </p:spPr>
        <p:txBody>
          <a:bodyPr anchor="t">
            <a:noAutofit/>
          </a:bodyPr>
          <a:lstStyle/>
          <a:p>
            <a:r>
              <a:rPr lang="en" sz="4800" dirty="0" smtClean="0"/>
              <a:t>“</a:t>
            </a:r>
            <a:r>
              <a:rPr lang="en" sz="4800" dirty="0"/>
              <a:t>In the beginning was the </a:t>
            </a:r>
            <a:r>
              <a:rPr lang="en" sz="4800" i="1" dirty="0"/>
              <a:t>Word</a:t>
            </a:r>
            <a:r>
              <a:rPr lang="en" sz="4800" dirty="0"/>
              <a:t>, and the </a:t>
            </a:r>
            <a:r>
              <a:rPr lang="en" sz="4800" i="1" dirty="0"/>
              <a:t>Word</a:t>
            </a:r>
            <a:r>
              <a:rPr lang="en" sz="4800" dirty="0"/>
              <a:t> was with </a:t>
            </a:r>
            <a:r>
              <a:rPr lang="en" sz="4800" i="1" dirty="0"/>
              <a:t>God</a:t>
            </a:r>
            <a:r>
              <a:rPr lang="en" sz="4800" dirty="0"/>
              <a:t>, and the Word </a:t>
            </a:r>
            <a:r>
              <a:rPr lang="en" sz="4800" u="sng" dirty="0"/>
              <a:t>was</a:t>
            </a:r>
            <a:r>
              <a:rPr lang="en" sz="4800" dirty="0"/>
              <a:t> </a:t>
            </a:r>
            <a:r>
              <a:rPr lang="en" sz="4800" i="1" dirty="0"/>
              <a:t>God</a:t>
            </a:r>
            <a:r>
              <a:rPr lang="en" sz="4800" dirty="0" smtClean="0"/>
              <a:t>.”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" sz="4400" dirty="0"/>
              <a:t>John </a:t>
            </a:r>
            <a:r>
              <a:rPr lang="en" sz="4400" dirty="0" smtClean="0"/>
              <a:t>1:1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98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71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" sz="2400" i="1" dirty="0"/>
              <a:t>Word</a:t>
            </a:r>
            <a:r>
              <a:rPr lang="en" sz="2400" dirty="0"/>
              <a:t> in the Greek is “Logos” 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Things which are put together in thought, having been thought - Thinking.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i="1" dirty="0"/>
              <a:t>In the beginning was the “thought” and the “thought” was with God, and the “thought” was God… and the “thought” was made flesh, and dwelt among us…” John 1:1, 14</a:t>
            </a:r>
          </a:p>
          <a:p>
            <a:pPr lvl="0">
              <a:buNone/>
            </a:pPr>
            <a:r>
              <a:rPr lang="en" sz="2400" dirty="0"/>
              <a:t>The mind is the birthplace of reality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Skyscrapers, Bridges, Art, Music, and so on are all birthed in the mind.  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William Lamb had to THINK of the empire state building before it became the largest standing building in the world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The Wright Brothers had to THINK of flight before the first plane was to ever take flight</a:t>
            </a:r>
          </a:p>
          <a:p>
            <a:pPr lvl="0">
              <a:buNone/>
            </a:pPr>
            <a:r>
              <a:rPr lang="en" sz="2400" dirty="0"/>
              <a:t>What are you THINKing</a:t>
            </a:r>
            <a:r>
              <a:rPr lang="en" sz="2400" dirty="0" smtClean="0"/>
              <a:t>?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0594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Table Activity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342900">
              <a:buClr>
                <a:schemeClr val="dk1"/>
              </a:buClr>
              <a:buSzPct val="100000"/>
            </a:pPr>
            <a:r>
              <a:rPr lang="en" sz="2400" dirty="0"/>
              <a:t>Considering the needs of your neighborhood, school, community, etc.</a:t>
            </a:r>
          </a:p>
          <a:p>
            <a:pPr marL="457200" indent="-342900">
              <a:buClr>
                <a:schemeClr val="dk1"/>
              </a:buClr>
              <a:buSzPct val="100000"/>
            </a:pPr>
            <a:r>
              <a:rPr lang="en" sz="2400" dirty="0"/>
              <a:t>2 minutes - Individual</a:t>
            </a:r>
          </a:p>
          <a:p>
            <a:pPr marL="914400" lvl="1" indent="-342900">
              <a:buClr>
                <a:schemeClr val="dk1"/>
              </a:buClr>
              <a:buSzPct val="100000"/>
            </a:pPr>
            <a:r>
              <a:rPr lang="en" sz="2400" dirty="0"/>
              <a:t>Develop creative methods of serving your community in multiple facets</a:t>
            </a:r>
          </a:p>
          <a:p>
            <a:pPr marL="457200" indent="-342900">
              <a:buClr>
                <a:schemeClr val="dk1"/>
              </a:buClr>
              <a:buSzPct val="100000"/>
            </a:pPr>
            <a:r>
              <a:rPr lang="en" sz="2400" dirty="0"/>
              <a:t>5 minutes - Table</a:t>
            </a:r>
          </a:p>
          <a:p>
            <a:pPr marL="914400" lvl="1" indent="-342900">
              <a:buClr>
                <a:schemeClr val="dk1"/>
              </a:buClr>
              <a:buSzPct val="100000"/>
            </a:pPr>
            <a:r>
              <a:rPr lang="en" sz="2400" dirty="0"/>
              <a:t>Choose 1 representative in your group to write the ideas shared out in your group on poster paper</a:t>
            </a:r>
          </a:p>
          <a:p>
            <a:pPr marL="914400" lvl="1" indent="-342900">
              <a:buClr>
                <a:schemeClr val="dk1"/>
              </a:buClr>
              <a:buSzPct val="100000"/>
            </a:pPr>
            <a:r>
              <a:rPr lang="en" sz="2400" dirty="0"/>
              <a:t>Share out among your group your AWESOME ideas </a:t>
            </a:r>
          </a:p>
          <a:p>
            <a:pPr marL="914400" lvl="1" indent="-342900">
              <a:buClr>
                <a:schemeClr val="dk1"/>
              </a:buClr>
              <a:buSzPct val="100000"/>
            </a:pPr>
            <a:r>
              <a:rPr lang="en" sz="2400" dirty="0"/>
              <a:t>Comment on ideas that are being </a:t>
            </a:r>
            <a:r>
              <a:rPr lang="en" sz="2400" dirty="0" smtClean="0"/>
              <a:t>shared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5238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Gallery Walk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Tape your ideas onto the wall</a:t>
            </a:r>
          </a:p>
          <a:p>
            <a:r>
              <a:rPr lang="en-US" sz="3200" dirty="0" smtClean="0"/>
              <a:t>Take 3 post-it notes</a:t>
            </a:r>
          </a:p>
          <a:p>
            <a:pPr lvl="1"/>
            <a:r>
              <a:rPr lang="en-US" sz="2900" dirty="0" smtClean="0"/>
              <a:t>Draw a Smiley Face 			</a:t>
            </a:r>
            <a:r>
              <a:rPr lang="en-US" sz="2900" dirty="0" smtClean="0">
                <a:sym typeface="Wingdings"/>
              </a:rPr>
              <a:t></a:t>
            </a:r>
            <a:endParaRPr lang="en-US" sz="2900" dirty="0" smtClean="0"/>
          </a:p>
          <a:p>
            <a:pPr lvl="1"/>
            <a:r>
              <a:rPr lang="en-US" sz="2900" dirty="0" smtClean="0"/>
              <a:t>Draw an Exclamation Mark 		!</a:t>
            </a:r>
          </a:p>
          <a:p>
            <a:pPr lvl="1"/>
            <a:r>
              <a:rPr lang="en-US" sz="2900" dirty="0" smtClean="0"/>
              <a:t>Draw a Question Mark 			?</a:t>
            </a:r>
          </a:p>
          <a:p>
            <a:r>
              <a:rPr lang="en-US" sz="3200" dirty="0" smtClean="0"/>
              <a:t>Walk around the room and read the ideas shared by the other groups</a:t>
            </a:r>
          </a:p>
          <a:p>
            <a:pPr lvl="1"/>
            <a:r>
              <a:rPr lang="en-US" sz="2900" dirty="0" smtClean="0"/>
              <a:t>Place a smiley for an idea you also wrote</a:t>
            </a:r>
          </a:p>
          <a:p>
            <a:pPr lvl="1"/>
            <a:r>
              <a:rPr lang="en-US" sz="2900" dirty="0" smtClean="0"/>
              <a:t>Exclamation Mark for something you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753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7 Secrets of Excellence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389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" sz="2800" dirty="0"/>
              <a:t>Individually read: “The Seven Secrets of Strategy Executing Excellence.”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Time keeper keep track of time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As you read, make notes of each section (1-7) and how that strategy applies to you personally.</a:t>
            </a:r>
          </a:p>
          <a:p>
            <a:pPr lvl="0">
              <a:buNone/>
            </a:pPr>
            <a:r>
              <a:rPr lang="en" sz="2800" dirty="0"/>
              <a:t>Personal Reflection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What areas are you excelling in?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What areas can you improve in?</a:t>
            </a:r>
          </a:p>
          <a:p>
            <a:pPr lvl="0">
              <a:buNone/>
            </a:pPr>
            <a:r>
              <a:rPr lang="en" sz="2800" dirty="0"/>
              <a:t>Break each point down and hear comments regarding each </a:t>
            </a:r>
            <a:r>
              <a:rPr lang="en" sz="2800" dirty="0" smtClean="0"/>
              <a:t>strategy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15352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Table Activity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3991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" sz="2800" dirty="0"/>
              <a:t>Planning an Activity:</a:t>
            </a:r>
          </a:p>
          <a:p>
            <a:pPr marL="457200" lvl="0" indent="-3937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Choose an idea you have at your local table to plan:</a:t>
            </a:r>
          </a:p>
          <a:p>
            <a:pPr marL="457200" lvl="0" indent="-3937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In your group, discuss how you would plan it to the “T”</a:t>
            </a:r>
          </a:p>
          <a:p>
            <a:pPr marL="457200" lvl="0" indent="-3937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Consider all the staff you would need, materials, who to contact, deadlines, etc</a:t>
            </a:r>
            <a:r>
              <a:rPr lang="en" sz="2800" dirty="0" smtClean="0"/>
              <a:t>.</a:t>
            </a:r>
            <a:endParaRPr lang="en-US" sz="2800" dirty="0" smtClean="0"/>
          </a:p>
          <a:p>
            <a:pPr marL="457200" lvl="0" indent="-3937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800" dirty="0" smtClean="0"/>
              <a:t>Be sure to take everything step by step</a:t>
            </a:r>
            <a:endParaRPr lang="en" sz="2800" dirty="0"/>
          </a:p>
          <a:p>
            <a:pPr lvl="0">
              <a:buNone/>
            </a:pPr>
            <a:r>
              <a:rPr lang="en" sz="2800" dirty="0"/>
              <a:t>Record your plan on poster paper and post when </a:t>
            </a:r>
            <a:r>
              <a:rPr lang="en" sz="2800" dirty="0" smtClean="0"/>
              <a:t>finished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39697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Social Norms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Individually, on a post-it note, write 3 things that will help you learn today</a:t>
            </a:r>
          </a:p>
          <a:p>
            <a:r>
              <a:rPr lang="en-US" sz="3600" dirty="0" smtClean="0"/>
              <a:t>In your group, </a:t>
            </a:r>
            <a:r>
              <a:rPr lang="en-US" sz="3600" dirty="0"/>
              <a:t>share out and </a:t>
            </a:r>
            <a:r>
              <a:rPr lang="en-US" sz="3600" dirty="0" smtClean="0"/>
              <a:t>collectively come </a:t>
            </a:r>
            <a:r>
              <a:rPr lang="en-US" sz="3600" dirty="0"/>
              <a:t>up with 3 items to contribute</a:t>
            </a:r>
          </a:p>
          <a:p>
            <a:r>
              <a:rPr lang="en-US" sz="3600" dirty="0"/>
              <a:t>One representative shares to the facilitator to post the norms on </a:t>
            </a:r>
            <a:r>
              <a:rPr lang="en-US" sz="3600" dirty="0" smtClean="0"/>
              <a:t>wall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50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Blood Drive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://www.redcrossblood.org/hosting-blood-</a:t>
            </a:r>
            <a:r>
              <a:rPr lang="en-US" sz="2000" dirty="0" smtClean="0">
                <a:hlinkClick r:id="rId2"/>
              </a:rPr>
              <a:t>drive</a:t>
            </a:r>
            <a:endParaRPr lang="en-US" sz="2000" dirty="0" smtClean="0"/>
          </a:p>
          <a:p>
            <a:r>
              <a:rPr lang="en-US" sz="2400" dirty="0" smtClean="0"/>
              <a:t>Food Drive</a:t>
            </a:r>
          </a:p>
          <a:p>
            <a:pPr lvl="1"/>
            <a:r>
              <a:rPr lang="en-US" sz="2000" dirty="0">
                <a:hlinkClick r:id="rId3"/>
              </a:rPr>
              <a:t>http://createthegood.org/toolkit/organize-food-drive/</a:t>
            </a:r>
            <a:r>
              <a:rPr lang="en-US" sz="2000" dirty="0" smtClean="0">
                <a:hlinkClick r:id="rId3"/>
              </a:rPr>
              <a:t>overview</a:t>
            </a:r>
            <a:endParaRPr lang="en-US" sz="2000" dirty="0" smtClean="0"/>
          </a:p>
          <a:p>
            <a:r>
              <a:rPr lang="en-US" sz="2400" dirty="0" smtClean="0"/>
              <a:t>5K Run or Walk-a-thon</a:t>
            </a:r>
          </a:p>
          <a:p>
            <a:pPr lvl="1"/>
            <a:r>
              <a:rPr lang="en-US" dirty="0">
                <a:hlinkClick r:id="rId4"/>
              </a:rPr>
              <a:t>http://www.active.com/running/articles/how-to-organize-your-first-</a:t>
            </a:r>
            <a:r>
              <a:rPr lang="en-US" dirty="0" smtClean="0">
                <a:hlinkClick r:id="rId4"/>
              </a:rPr>
              <a:t>race</a:t>
            </a:r>
            <a:endParaRPr lang="en-US" dirty="0" smtClean="0"/>
          </a:p>
          <a:p>
            <a:r>
              <a:rPr lang="en-US" sz="2400" dirty="0" smtClean="0"/>
              <a:t>Tutoring Program</a:t>
            </a:r>
          </a:p>
          <a:p>
            <a:pPr lvl="1"/>
            <a:r>
              <a:rPr lang="en-US" sz="2000" dirty="0">
                <a:hlinkClick r:id="rId5"/>
              </a:rPr>
              <a:t>http://www.readingrockets.org/article/112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Roles and Responsibilities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 dirty="0"/>
              <a:t>Facilitator: Helps direct conversation and encourages all to participate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 dirty="0"/>
              <a:t>Recorder: Writes comments down from group 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 dirty="0"/>
              <a:t>Timekeeper: Ensures everyone is staying on task with time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 dirty="0"/>
              <a:t>Reporter: Share out what group has collaboratively come up with</a:t>
            </a:r>
          </a:p>
        </p:txBody>
      </p:sp>
    </p:spTree>
    <p:extLst>
      <p:ext uri="{BB962C8B-B14F-4D97-AF65-F5344CB8AC3E}">
        <p14:creationId xmlns:p14="http://schemas.microsoft.com/office/powerpoint/2010/main" val="27336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Opening Activities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Appointment </a:t>
            </a:r>
            <a:r>
              <a:rPr lang="en-US" sz="3200" dirty="0" smtClean="0"/>
              <a:t>THINK</a:t>
            </a:r>
            <a:endParaRPr lang="en-US" sz="3200" dirty="0"/>
          </a:p>
          <a:p>
            <a:r>
              <a:rPr lang="en-US" sz="3200" dirty="0"/>
              <a:t>Take a sheet of paper </a:t>
            </a:r>
            <a:r>
              <a:rPr lang="en-US" sz="3200" dirty="0" smtClean="0"/>
              <a:t>write THINK vertically</a:t>
            </a:r>
          </a:p>
          <a:p>
            <a:r>
              <a:rPr lang="en-US" sz="3200" dirty="0" smtClean="0"/>
              <a:t>Each </a:t>
            </a:r>
            <a:r>
              <a:rPr lang="en-US" sz="3200" dirty="0"/>
              <a:t>person stands and finds someone they don’t know </a:t>
            </a:r>
            <a:r>
              <a:rPr lang="en-US" sz="3200" dirty="0" smtClean="0"/>
              <a:t>(5 </a:t>
            </a:r>
            <a:r>
              <a:rPr lang="en-US" sz="3200" dirty="0"/>
              <a:t>total) to fill in their clock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21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T - </a:t>
            </a:r>
          </a:p>
          <a:p>
            <a:pPr marL="0" indent="0">
              <a:buNone/>
            </a:pPr>
            <a:r>
              <a:rPr lang="en-US" sz="6000" dirty="0" smtClean="0"/>
              <a:t>H - </a:t>
            </a:r>
          </a:p>
          <a:p>
            <a:pPr marL="0" indent="0">
              <a:buNone/>
            </a:pPr>
            <a:r>
              <a:rPr lang="en-US" sz="6000" dirty="0" smtClean="0"/>
              <a:t>I - </a:t>
            </a:r>
          </a:p>
          <a:p>
            <a:pPr marL="0" indent="0">
              <a:buNone/>
            </a:pPr>
            <a:r>
              <a:rPr lang="en-US" sz="6000" dirty="0" smtClean="0"/>
              <a:t>N - </a:t>
            </a:r>
          </a:p>
          <a:p>
            <a:pPr marL="0" indent="0">
              <a:buNone/>
            </a:pPr>
            <a:r>
              <a:rPr lang="en-US" sz="6000" dirty="0" smtClean="0"/>
              <a:t>K -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31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067310"/>
          </a:xfrm>
        </p:spPr>
        <p:txBody>
          <a:bodyPr anchor="t">
            <a:noAutofit/>
          </a:bodyPr>
          <a:lstStyle/>
          <a:p>
            <a:r>
              <a:rPr lang="en-US" sz="7200" dirty="0" smtClean="0"/>
              <a:t>Becoming an Externally Focused Youth Group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1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Community Needs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What does your community NEED?</a:t>
            </a:r>
          </a:p>
          <a:p>
            <a:pPr lvl="1"/>
            <a:r>
              <a:rPr lang="en-US" sz="3600" dirty="0" smtClean="0"/>
              <a:t>2 minutes: Jot your ideas down in your binder</a:t>
            </a:r>
          </a:p>
          <a:p>
            <a:pPr lvl="1"/>
            <a:r>
              <a:rPr lang="en-US" sz="3600" dirty="0" smtClean="0"/>
              <a:t>Reminders:</a:t>
            </a:r>
          </a:p>
          <a:p>
            <a:pPr lvl="2"/>
            <a:r>
              <a:rPr lang="en-US" sz="3200" dirty="0" smtClean="0"/>
              <a:t>BE SPECIFIC</a:t>
            </a:r>
            <a:r>
              <a:rPr lang="en-US" sz="3200" dirty="0"/>
              <a:t> </a:t>
            </a:r>
            <a:r>
              <a:rPr lang="en-US" sz="3200" dirty="0" smtClean="0"/>
              <a:t>to your community, school, neighborhood, work place, etc.</a:t>
            </a:r>
          </a:p>
          <a:p>
            <a:pPr lvl="2"/>
            <a:r>
              <a:rPr lang="en-US" sz="3200" dirty="0" smtClean="0"/>
              <a:t>Think </a:t>
            </a:r>
            <a:r>
              <a:rPr lang="en-US" sz="3200" u="sng" dirty="0" smtClean="0"/>
              <a:t>outside</a:t>
            </a:r>
            <a:r>
              <a:rPr lang="en-US" sz="3200" dirty="0" smtClean="0"/>
              <a:t> “spiritual” needs only – we already know they need Jesus</a:t>
            </a:r>
          </a:p>
          <a:p>
            <a:r>
              <a:rPr lang="en-US" sz="4000" dirty="0" smtClean="0"/>
              <a:t>Share Out</a:t>
            </a:r>
          </a:p>
        </p:txBody>
      </p:sp>
    </p:spTree>
    <p:extLst>
      <p:ext uri="{BB962C8B-B14F-4D97-AF65-F5344CB8AC3E}">
        <p14:creationId xmlns:p14="http://schemas.microsoft.com/office/powerpoint/2010/main" val="14398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Community Needs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does your community NEED?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634972"/>
            <a:ext cx="6858000" cy="4591333"/>
          </a:xfrm>
        </p:spPr>
        <p:txBody>
          <a:bodyPr>
            <a:normAutofit/>
          </a:bodyPr>
          <a:lstStyle/>
          <a:p>
            <a:r>
              <a:rPr lang="en" sz="4400" dirty="0" smtClean="0"/>
              <a:t>“</a:t>
            </a:r>
            <a:r>
              <a:rPr lang="en" sz="4400" u="sng" dirty="0"/>
              <a:t>Seek</a:t>
            </a:r>
            <a:r>
              <a:rPr lang="en" sz="4400" dirty="0"/>
              <a:t> the </a:t>
            </a:r>
            <a:r>
              <a:rPr lang="en" sz="4400" i="1" dirty="0"/>
              <a:t>peace</a:t>
            </a:r>
            <a:r>
              <a:rPr lang="en" sz="4400" dirty="0"/>
              <a:t> and </a:t>
            </a:r>
            <a:r>
              <a:rPr lang="en" sz="4400" i="1" dirty="0"/>
              <a:t>prosperity</a:t>
            </a:r>
            <a:r>
              <a:rPr lang="en" sz="4400" dirty="0"/>
              <a:t> of the city to which I have carried you into exile.  Pray to the Lord for it, because </a:t>
            </a:r>
            <a:r>
              <a:rPr lang="en" sz="4400" u="sng" dirty="0"/>
              <a:t>if</a:t>
            </a:r>
            <a:r>
              <a:rPr lang="en" sz="4400" dirty="0"/>
              <a:t> it </a:t>
            </a:r>
            <a:r>
              <a:rPr lang="en" sz="4400" i="1" dirty="0"/>
              <a:t>prospers</a:t>
            </a:r>
            <a:r>
              <a:rPr lang="en" sz="4400" dirty="0"/>
              <a:t>, </a:t>
            </a:r>
            <a:r>
              <a:rPr lang="en" sz="4400" u="sng" dirty="0"/>
              <a:t>you</a:t>
            </a:r>
            <a:r>
              <a:rPr lang="en" sz="4400" dirty="0"/>
              <a:t> too will </a:t>
            </a:r>
            <a:r>
              <a:rPr lang="en" sz="4400" i="1" dirty="0"/>
              <a:t>prosper</a:t>
            </a:r>
            <a:r>
              <a:rPr lang="en" sz="4400" dirty="0" smtClean="0"/>
              <a:t>.”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" sz="4400" dirty="0"/>
              <a:t>Jeremiah 29:7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58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Jigsaw Activity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2705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“First Steps to Becoming an Externally Focused Youth Group”</a:t>
            </a:r>
          </a:p>
          <a:p>
            <a:pPr lvl="1"/>
            <a:r>
              <a:rPr lang="en-US" sz="2600" dirty="0" smtClean="0"/>
              <a:t>Facilitator: Assign chapters to group</a:t>
            </a:r>
          </a:p>
          <a:p>
            <a:pPr lvl="1"/>
            <a:r>
              <a:rPr lang="en-US" sz="2600" dirty="0" smtClean="0"/>
              <a:t>Timer: Warn the team when 1 minute is approaching (will have 5 minutes to read)</a:t>
            </a:r>
          </a:p>
          <a:p>
            <a:pPr lvl="1"/>
            <a:r>
              <a:rPr lang="en-US" sz="2600" dirty="0" smtClean="0"/>
              <a:t>Recorder: Tear poster paper into 8 sections</a:t>
            </a:r>
          </a:p>
          <a:p>
            <a:r>
              <a:rPr lang="en-US" sz="2900" dirty="0" smtClean="0"/>
              <a:t>Read through your assigned chapter and write your summary on your piece to share to group</a:t>
            </a:r>
          </a:p>
          <a:p>
            <a:r>
              <a:rPr lang="en-US" sz="2900" dirty="0" smtClean="0"/>
              <a:t>Share Out:</a:t>
            </a:r>
          </a:p>
          <a:p>
            <a:pPr lvl="1"/>
            <a:r>
              <a:rPr lang="en-US" sz="2600" dirty="0" smtClean="0"/>
              <a:t>Facilitator: Allow individuals to share to group</a:t>
            </a:r>
          </a:p>
          <a:p>
            <a:pPr lvl="1"/>
            <a:r>
              <a:rPr lang="en-US" sz="2600" dirty="0" smtClean="0"/>
              <a:t>Timer: Stick to 1 minute summaries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485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DA51B2-9B6D-4A3E-AAAA-A79550DE223D}" vid="{55C8D0B5-7873-450E-97BC-BB770F194E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833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</vt:lpstr>
      <vt:lpstr>Office Theme</vt:lpstr>
      <vt:lpstr>COMMUNITY SERVICE AND OUTREACH</vt:lpstr>
      <vt:lpstr>Social Norms</vt:lpstr>
      <vt:lpstr>Roles and Responsibilities</vt:lpstr>
      <vt:lpstr>Opening Activities</vt:lpstr>
      <vt:lpstr>Becoming an Externally Focused Youth Group</vt:lpstr>
      <vt:lpstr>Community Needs</vt:lpstr>
      <vt:lpstr>Community Needs</vt:lpstr>
      <vt:lpstr>“Seek the peace and prosperity of the city to which I have carried you into exile.  Pray to the Lord for it, because if it prospers, you too will prosper.” Jeremiah 29:7 </vt:lpstr>
      <vt:lpstr>Jigsaw Activity</vt:lpstr>
      <vt:lpstr>Jigsaw</vt:lpstr>
      <vt:lpstr>Jigsaw Close</vt:lpstr>
      <vt:lpstr>PowerPoint Presentation</vt:lpstr>
      <vt:lpstr>Think.  Plan.  Execute</vt:lpstr>
      <vt:lpstr>“In the beginning was the Word, and the Word was with God, and the Word was God.” John 1:1</vt:lpstr>
      <vt:lpstr>Introduction</vt:lpstr>
      <vt:lpstr>Table Activity</vt:lpstr>
      <vt:lpstr>Gallery Walk</vt:lpstr>
      <vt:lpstr>7 Secrets of Excellence</vt:lpstr>
      <vt:lpstr>Table Activity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Ben Macias</cp:lastModifiedBy>
  <cp:revision>16</cp:revision>
  <dcterms:created xsi:type="dcterms:W3CDTF">2013-12-18T06:02:36Z</dcterms:created>
  <dcterms:modified xsi:type="dcterms:W3CDTF">2014-01-12T01:13:53Z</dcterms:modified>
</cp:coreProperties>
</file>